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6" r:id="rId1"/>
  </p:sldMasterIdLst>
  <p:notesMasterIdLst>
    <p:notesMasterId r:id="rId16"/>
  </p:notesMasterIdLst>
  <p:handoutMasterIdLst>
    <p:handoutMasterId r:id="rId17"/>
  </p:handoutMasterIdLst>
  <p:sldIdLst>
    <p:sldId id="256" r:id="rId2"/>
    <p:sldId id="267" r:id="rId3"/>
    <p:sldId id="278" r:id="rId4"/>
    <p:sldId id="268" r:id="rId5"/>
    <p:sldId id="269" r:id="rId6"/>
    <p:sldId id="270" r:id="rId7"/>
    <p:sldId id="271" r:id="rId8"/>
    <p:sldId id="272" r:id="rId9"/>
    <p:sldId id="273" r:id="rId10"/>
    <p:sldId id="274" r:id="rId11"/>
    <p:sldId id="275" r:id="rId12"/>
    <p:sldId id="276" r:id="rId13"/>
    <p:sldId id="277" r:id="rId14"/>
    <p:sldId id="279" r:id="rId15"/>
  </p:sldIdLst>
  <p:sldSz cx="12192000" cy="6858000"/>
  <p:notesSz cx="9144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6D4F4"/>
    <a:srgbClr val="F4F5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91"/>
    <p:restoredTop sz="72368"/>
  </p:normalViewPr>
  <p:slideViewPr>
    <p:cSldViewPr snapToGrid="0" snapToObjects="1">
      <p:cViewPr>
        <p:scale>
          <a:sx n="89" d="100"/>
          <a:sy n="89" d="100"/>
        </p:scale>
        <p:origin x="1192"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handoutMaster" Target="handoutMasters/handoutMaster1.xml"/><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5179484" y="2"/>
            <a:ext cx="3962400" cy="344091"/>
          </a:xfrm>
          <a:prstGeom prst="rect">
            <a:avLst/>
          </a:prstGeom>
        </p:spPr>
        <p:txBody>
          <a:bodyPr vert="horz" lIns="91440" tIns="45720" rIns="91440" bIns="45720" rtlCol="0"/>
          <a:lstStyle>
            <a:lvl1pPr algn="r">
              <a:defRPr sz="1200"/>
            </a:lvl1pPr>
          </a:lstStyle>
          <a:p>
            <a:fld id="{0BDD9F13-535E-8E4E-B51B-54F816E474EE}" type="datetimeFigureOut">
              <a:rPr lang="en-US" smtClean="0"/>
              <a:t>6/20/18</a:t>
            </a:fld>
            <a:endParaRPr lang="en-US"/>
          </a:p>
        </p:txBody>
      </p:sp>
      <p:sp>
        <p:nvSpPr>
          <p:cNvPr id="4" name="Footer Placeholder 3"/>
          <p:cNvSpPr>
            <a:spLocks noGrp="1"/>
          </p:cNvSpPr>
          <p:nvPr>
            <p:ph type="ftr" sz="quarter" idx="2"/>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5179484" y="6513910"/>
            <a:ext cx="3962400" cy="344090"/>
          </a:xfrm>
          <a:prstGeom prst="rect">
            <a:avLst/>
          </a:prstGeom>
        </p:spPr>
        <p:txBody>
          <a:bodyPr vert="horz" lIns="91440" tIns="45720" rIns="91440" bIns="45720" rtlCol="0" anchor="b"/>
          <a:lstStyle>
            <a:lvl1pPr algn="r">
              <a:defRPr sz="1200"/>
            </a:lvl1pPr>
          </a:lstStyle>
          <a:p>
            <a:fld id="{661FE3F1-7E7E-7B46-997D-A33F7BECDCA7}" type="slidenum">
              <a:rPr lang="en-US" smtClean="0"/>
              <a:t>‹#›</a:t>
            </a:fld>
            <a:endParaRPr lang="en-US"/>
          </a:p>
        </p:txBody>
      </p:sp>
    </p:spTree>
    <p:extLst>
      <p:ext uri="{BB962C8B-B14F-4D97-AF65-F5344CB8AC3E}">
        <p14:creationId xmlns:p14="http://schemas.microsoft.com/office/powerpoint/2010/main" val="319090508"/>
      </p:ext>
    </p:extLst>
  </p:cSld>
  <p:clrMap bg1="lt1" tx1="dk1" bg2="lt2" tx2="dk2" accent1="accent1" accent2="accent2" accent3="accent3" accent4="accent4" accent5="accent5" accent6="accent6" hlink="hlink" folHlink="folHlink"/>
  <p:hf sldNum="0" hdr="0" ftr="0" dt="0"/>
</p:handoutMaster>
</file>

<file path=ppt/media/image1.gif>
</file>

<file path=ppt/media/image10.gif>
</file>

<file path=ppt/media/image11.gif>
</file>

<file path=ppt/media/image12.jpg>
</file>

<file path=ppt/media/image13.png>
</file>

<file path=ppt/media/image2.png>
</file>

<file path=ppt/media/image3.jpeg>
</file>

<file path=ppt/media/image4.png>
</file>

<file path=ppt/media/image5.jp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962400" cy="344091"/>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5179484" y="2"/>
            <a:ext cx="3962400" cy="344091"/>
          </a:xfrm>
          <a:prstGeom prst="rect">
            <a:avLst/>
          </a:prstGeom>
        </p:spPr>
        <p:txBody>
          <a:bodyPr vert="horz" lIns="91440" tIns="45720" rIns="91440" bIns="45720" rtlCol="0"/>
          <a:lstStyle>
            <a:lvl1pPr algn="r">
              <a:defRPr sz="1200"/>
            </a:lvl1pPr>
          </a:lstStyle>
          <a:p>
            <a:fld id="{1F09B8D5-EC71-1B43-BA85-86E1FA840D39}" type="datetimeFigureOut">
              <a:rPr lang="en-US" smtClean="0"/>
              <a:t>6/20/18</a:t>
            </a:fld>
            <a:endParaRPr lang="en-US"/>
          </a:p>
        </p:txBody>
      </p:sp>
      <p:sp>
        <p:nvSpPr>
          <p:cNvPr id="4" name="Slide Image Placeholder 3"/>
          <p:cNvSpPr>
            <a:spLocks noGrp="1" noRot="1" noChangeAspect="1"/>
          </p:cNvSpPr>
          <p:nvPr>
            <p:ph type="sldImg" idx="2"/>
          </p:nvPr>
        </p:nvSpPr>
        <p:spPr>
          <a:xfrm>
            <a:off x="2514600" y="857250"/>
            <a:ext cx="4114800" cy="231457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914400" y="3300412"/>
            <a:ext cx="7315200" cy="2700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6513910"/>
            <a:ext cx="3962400" cy="34409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5179484" y="6513910"/>
            <a:ext cx="3962400" cy="344090"/>
          </a:xfrm>
          <a:prstGeom prst="rect">
            <a:avLst/>
          </a:prstGeom>
        </p:spPr>
        <p:txBody>
          <a:bodyPr vert="horz" lIns="91440" tIns="45720" rIns="91440" bIns="45720" rtlCol="0" anchor="b"/>
          <a:lstStyle>
            <a:lvl1pPr algn="r">
              <a:defRPr sz="1200"/>
            </a:lvl1pPr>
          </a:lstStyle>
          <a:p>
            <a:fld id="{2CD17E07-227A-3845-A15B-2BAA2597BB53}" type="slidenum">
              <a:rPr lang="en-US" smtClean="0"/>
              <a:t>‹#›</a:t>
            </a:fld>
            <a:endParaRPr lang="en-US"/>
          </a:p>
        </p:txBody>
      </p:sp>
    </p:spTree>
    <p:extLst>
      <p:ext uri="{BB962C8B-B14F-4D97-AF65-F5344CB8AC3E}">
        <p14:creationId xmlns:p14="http://schemas.microsoft.com/office/powerpoint/2010/main" val="400100469"/>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99089180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10</a:t>
            </a:r>
            <a:r>
              <a:rPr lang="en-GB" baseline="0" dirty="0" smtClean="0"/>
              <a:t> minutes left</a:t>
            </a:r>
            <a:endParaRPr lang="en-GB" dirty="0" smtClean="0"/>
          </a:p>
          <a:p>
            <a:pPr marL="228600" lvl="0" indent="-228600" rtl="0">
              <a:spcBef>
                <a:spcPts val="0"/>
              </a:spcBef>
              <a:spcAft>
                <a:spcPts val="0"/>
              </a:spcAft>
              <a:buAutoNum type="arabicParenR"/>
            </a:pPr>
            <a:endParaRPr lang="en-GB" dirty="0" smtClean="0"/>
          </a:p>
          <a:p>
            <a:pPr marL="228600" lvl="0" indent="-228600" rtl="0">
              <a:spcBef>
                <a:spcPts val="0"/>
              </a:spcBef>
              <a:spcAft>
                <a:spcPts val="0"/>
              </a:spcAft>
              <a:buAutoNum type="arabicParenR"/>
            </a:pPr>
            <a:r>
              <a:rPr lang="en-GB" dirty="0" smtClean="0"/>
              <a:t>Critical thinking is key, we are essentially gatekeepers.</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GB" dirty="0" smtClean="0"/>
              <a:t>Developers, scrum master, team quality etc. Buy in. Integrate testing in the lifecycle.</a:t>
            </a:r>
          </a:p>
          <a:p>
            <a:pPr marL="228600" marR="0" lvl="0" indent="-228600" algn="l" defTabSz="914400" rtl="0" eaLnBrk="1" fontAlgn="auto" latinLnBrk="0" hangingPunct="1">
              <a:lnSpc>
                <a:spcPct val="100000"/>
              </a:lnSpc>
              <a:spcBef>
                <a:spcPts val="0"/>
              </a:spcBef>
              <a:spcAft>
                <a:spcPts val="0"/>
              </a:spcAft>
              <a:buClrTx/>
              <a:buSzTx/>
              <a:buFontTx/>
              <a:buAutoNum type="arabicParenR"/>
              <a:tabLst/>
              <a:defRPr/>
            </a:pPr>
            <a:r>
              <a:rPr lang="en-GB" dirty="0" smtClean="0"/>
              <a:t>Pairing, pairing and more pairing. I have even</a:t>
            </a:r>
            <a:r>
              <a:rPr lang="en-GB" baseline="0" dirty="0" smtClean="0"/>
              <a:t> paired on important emails and the trust and team work in the team has grown, the team pick up more skills and more collaborative atmosphere.</a:t>
            </a:r>
          </a:p>
          <a:p>
            <a:pPr marL="228600" lvl="0" indent="-228600" rtl="0">
              <a:spcBef>
                <a:spcPts val="0"/>
              </a:spcBef>
              <a:spcAft>
                <a:spcPts val="0"/>
              </a:spcAft>
              <a:buAutoNum type="arabicParenR"/>
            </a:pPr>
            <a:r>
              <a:rPr lang="en-GB" baseline="0" dirty="0" smtClean="0"/>
              <a:t>Keep thinking of better more efficient ways of working, can we add intelligent automation, can we report in a more agile way, how can we resolve defects quicker. Can I look at the code and tell the developer I think this needs to be fixed? More trust engrained in the team.</a:t>
            </a:r>
          </a:p>
          <a:p>
            <a:pPr marL="228600" lvl="0" indent="-228600" rtl="0">
              <a:spcBef>
                <a:spcPts val="0"/>
              </a:spcBef>
              <a:spcAft>
                <a:spcPts val="0"/>
              </a:spcAft>
              <a:buAutoNum type="arabicParenR"/>
            </a:pPr>
            <a:r>
              <a:rPr lang="en-GB" dirty="0" smtClean="0"/>
              <a:t>Communities of practice, sharing as a team.</a:t>
            </a:r>
            <a:endParaRPr dirty="0"/>
          </a:p>
        </p:txBody>
      </p:sp>
    </p:spTree>
    <p:extLst>
      <p:ext uri="{BB962C8B-B14F-4D97-AF65-F5344CB8AC3E}">
        <p14:creationId xmlns:p14="http://schemas.microsoft.com/office/powerpoint/2010/main" val="18129418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baseline="0" dirty="0" smtClean="0"/>
              <a:t>5 minutes left</a:t>
            </a:r>
          </a:p>
          <a:p>
            <a:pPr marL="0" lvl="0" indent="0" rtl="0">
              <a:spcBef>
                <a:spcPts val="0"/>
              </a:spcBef>
              <a:spcAft>
                <a:spcPts val="0"/>
              </a:spcAft>
              <a:buNone/>
            </a:pPr>
            <a:endParaRPr lang="en-GB" baseline="0" dirty="0" smtClean="0"/>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6) Devops is a shift in mind set where we release quickly, but not to the detriment of quality. This is where the frameworks, architecture and smart automation play a key factor in the way we can integrate testing in the CI/CD pipeline. For instance rather than testing at UI level we can test the API level in some cases.</a:t>
            </a:r>
          </a:p>
          <a:p>
            <a:pPr marL="0" lvl="0" indent="0" rtl="0">
              <a:spcBef>
                <a:spcPts val="0"/>
              </a:spcBef>
              <a:spcAft>
                <a:spcPts val="0"/>
              </a:spcAft>
              <a:buNone/>
            </a:pPr>
            <a:r>
              <a:rPr lang="en-GB" baseline="0" dirty="0" smtClean="0"/>
              <a:t>7) Testers are like artists, we need the space to think outside the box. We shouldn’t lost the fact that exploratory testing is still important. I tested the economist app and added 30 bookmarks, this was based on my usage and it crashed the app. Would we have thought of this as a test case?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smtClean="0"/>
              <a:t>8) Automation can help speed up the building and testing of applications, but when it comes to ensuring the quality of a finalized app, human input is essential. Automated tests can ensure the functionality works, but can’t truly appreciate the user experience in the same way a human would.</a:t>
            </a:r>
            <a:endParaRPr lang="en-GB" baseline="0" dirty="0" smtClean="0"/>
          </a:p>
          <a:p>
            <a:pPr marL="0" lvl="0" indent="0" rtl="0">
              <a:spcBef>
                <a:spcPts val="0"/>
              </a:spcBef>
              <a:spcAft>
                <a:spcPts val="0"/>
              </a:spcAft>
              <a:buNone/>
            </a:pPr>
            <a:r>
              <a:rPr lang="en-GB" baseline="0" dirty="0" smtClean="0"/>
              <a:t>9) Test script should be treated as production code, so with the same level of care and attention with the same level of enforcement. Always through the same pipeline. Only in production once they have been signed off. Parity is consistency in the configuration of your applications environments. DEV &gt; TEST &gt; PROD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smtClean="0"/>
              <a:t>10) </a:t>
            </a:r>
            <a:r>
              <a:rPr lang="en-GB" baseline="0" dirty="0" smtClean="0"/>
              <a:t>Testing pyramid </a:t>
            </a:r>
            <a:r>
              <a:rPr lang="mr-IN" baseline="0" dirty="0" smtClean="0"/>
              <a:t>–</a:t>
            </a:r>
            <a:r>
              <a:rPr lang="en-GB" baseline="0" dirty="0" smtClean="0"/>
              <a:t> importance of unit and integration tests</a:t>
            </a:r>
          </a:p>
          <a:p>
            <a:pPr marL="0" lvl="0" indent="0" rtl="0">
              <a:spcBef>
                <a:spcPts val="0"/>
              </a:spcBef>
              <a:spcAft>
                <a:spcPts val="0"/>
              </a:spcAft>
              <a:buNone/>
            </a:pPr>
            <a:endParaRPr dirty="0"/>
          </a:p>
        </p:txBody>
      </p:sp>
    </p:spTree>
    <p:extLst>
      <p:ext uri="{BB962C8B-B14F-4D97-AF65-F5344CB8AC3E}">
        <p14:creationId xmlns:p14="http://schemas.microsoft.com/office/powerpoint/2010/main" val="820288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Georgia" charset="0"/>
                <a:ea typeface="Georgia" charset="0"/>
                <a:cs typeface="Georgia" charset="0"/>
              </a:rPr>
              <a:t>1</a:t>
            </a:r>
            <a:r>
              <a:rPr lang="en-US" sz="1200" baseline="0" dirty="0" smtClean="0">
                <a:latin typeface="Georgia" charset="0"/>
                <a:ea typeface="Georgia" charset="0"/>
                <a:cs typeface="Georgia" charset="0"/>
              </a:rPr>
              <a:t> minute left</a:t>
            </a:r>
            <a:endParaRPr lang="en-US" sz="1200" dirty="0" smtClean="0">
              <a:latin typeface="Georgia" charset="0"/>
              <a:ea typeface="Georgia" charset="0"/>
              <a:cs typeface="Georgia"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Georgia" charset="0"/>
              <a:ea typeface="Georgia" charset="0"/>
              <a:cs typeface="Georgia"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Georgia" charset="0"/>
              <a:ea typeface="Georgia" charset="0"/>
              <a:cs typeface="Georgia"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smtClean="0">
              <a:latin typeface="Georgia" charset="0"/>
              <a:ea typeface="Georgia" charset="0"/>
              <a:cs typeface="Georgia"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Georgia" charset="0"/>
                <a:ea typeface="Georgia" charset="0"/>
                <a:cs typeface="Georgia" charset="0"/>
              </a:rPr>
              <a:t>We are not robots - we are emotional creatures!</a:t>
            </a:r>
          </a:p>
          <a:p>
            <a:pPr marL="171450" marR="0" lvl="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dirty="0" smtClean="0">
                <a:latin typeface="Georgia" charset="0"/>
                <a:ea typeface="Georgia" charset="0"/>
                <a:cs typeface="Georgia" charset="0"/>
              </a:rPr>
              <a:t>Ask people how are you? Ask 2 people and will see different responses. Moods cannot be captured.</a:t>
            </a:r>
            <a:endParaRPr lang="en-US" sz="1200" dirty="0">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charset="0"/>
              <a:buChar char="•"/>
              <a:tabLst/>
              <a:defRPr/>
            </a:pPr>
            <a:r>
              <a:rPr lang="en-US" sz="1200" dirty="0" err="1" smtClean="0">
                <a:latin typeface="+mn-lt"/>
                <a:ea typeface="+mn-ea"/>
                <a:cs typeface="+mn-cs"/>
              </a:rPr>
              <a:t>Mabl</a:t>
            </a:r>
            <a:r>
              <a:rPr lang="en-US" sz="1200" dirty="0" smtClean="0">
                <a:latin typeface="+mn-lt"/>
                <a:ea typeface="+mn-ea"/>
                <a:cs typeface="+mn-cs"/>
              </a:rPr>
              <a:t> app reads</a:t>
            </a:r>
            <a:r>
              <a:rPr lang="en-US" sz="1200" baseline="0" dirty="0" smtClean="0">
                <a:latin typeface="+mn-lt"/>
                <a:ea typeface="+mn-ea"/>
                <a:cs typeface="+mn-cs"/>
              </a:rPr>
              <a:t> </a:t>
            </a:r>
            <a:r>
              <a:rPr lang="en-US" sz="1200" baseline="0" dirty="0" err="1" smtClean="0">
                <a:latin typeface="+mn-lt"/>
                <a:ea typeface="+mn-ea"/>
                <a:cs typeface="+mn-cs"/>
              </a:rPr>
              <a:t>behaviour</a:t>
            </a:r>
            <a:r>
              <a:rPr lang="en-US" sz="1200" baseline="0" dirty="0" smtClean="0">
                <a:latin typeface="+mn-lt"/>
                <a:ea typeface="+mn-ea"/>
                <a:cs typeface="+mn-cs"/>
              </a:rPr>
              <a:t>.</a:t>
            </a:r>
            <a:endParaRPr lang="en-US" sz="1200" dirty="0" smtClean="0">
              <a:latin typeface="Georgia" charset="0"/>
              <a:ea typeface="Georgia" charset="0"/>
              <a:cs typeface="Georgia" charset="0"/>
            </a:endParaRPr>
          </a:p>
        </p:txBody>
      </p:sp>
    </p:spTree>
    <p:extLst>
      <p:ext uri="{BB962C8B-B14F-4D97-AF65-F5344CB8AC3E}">
        <p14:creationId xmlns:p14="http://schemas.microsoft.com/office/powerpoint/2010/main" val="6844491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Thanks for your time</a:t>
            </a:r>
            <a:r>
              <a:rPr lang="en-GB" baseline="0" dirty="0" smtClean="0"/>
              <a:t> and feel free to add me on LinkedIn and ask me any questions.</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Have some articles which I have written on my </a:t>
            </a:r>
            <a:r>
              <a:rPr lang="en-GB" baseline="0" dirty="0" err="1" smtClean="0"/>
              <a:t>github</a:t>
            </a:r>
            <a:r>
              <a:rPr lang="en-GB" baseline="0" smtClean="0"/>
              <a:t>.</a:t>
            </a:r>
            <a:endParaRPr dirty="0"/>
          </a:p>
        </p:txBody>
      </p:sp>
    </p:spTree>
    <p:extLst>
      <p:ext uri="{BB962C8B-B14F-4D97-AF65-F5344CB8AC3E}">
        <p14:creationId xmlns:p14="http://schemas.microsoft.com/office/powerpoint/2010/main" val="5714400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26% - World Quality report</a:t>
            </a:r>
            <a:endParaRPr dirty="0"/>
          </a:p>
        </p:txBody>
      </p:sp>
    </p:spTree>
    <p:extLst>
      <p:ext uri="{BB962C8B-B14F-4D97-AF65-F5344CB8AC3E}">
        <p14:creationId xmlns:p14="http://schemas.microsoft.com/office/powerpoint/2010/main" val="18980367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Tree>
    <p:extLst>
      <p:ext uri="{BB962C8B-B14F-4D97-AF65-F5344CB8AC3E}">
        <p14:creationId xmlns:p14="http://schemas.microsoft.com/office/powerpoint/2010/main" val="1561872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sz="1600" dirty="0" smtClean="0"/>
              <a:t>28 minutes left</a:t>
            </a:r>
          </a:p>
          <a:p>
            <a:pPr marL="0" lvl="0" indent="0" rtl="0">
              <a:spcBef>
                <a:spcPts val="0"/>
              </a:spcBef>
              <a:spcAft>
                <a:spcPts val="0"/>
              </a:spcAft>
              <a:buNone/>
            </a:pPr>
            <a:endParaRPr lang="en-GB" sz="1600" dirty="0" smtClean="0"/>
          </a:p>
          <a:p>
            <a:pPr marL="0" lvl="0" indent="0" rtl="0">
              <a:spcBef>
                <a:spcPts val="0"/>
              </a:spcBef>
              <a:spcAft>
                <a:spcPts val="0"/>
              </a:spcAft>
              <a:buNone/>
            </a:pPr>
            <a:endParaRPr lang="en-GB" sz="1600" dirty="0" smtClean="0"/>
          </a:p>
          <a:p>
            <a:pPr marL="0" lvl="0" indent="0" rtl="0">
              <a:spcBef>
                <a:spcPts val="0"/>
              </a:spcBef>
              <a:spcAft>
                <a:spcPts val="0"/>
              </a:spcAft>
              <a:buNone/>
            </a:pPr>
            <a:r>
              <a:rPr lang="en-GB" sz="1600" dirty="0" smtClean="0"/>
              <a:t>My testing journey </a:t>
            </a:r>
            <a:r>
              <a:rPr lang="mr-IN" sz="1600" dirty="0" smtClean="0"/>
              <a:t>–</a:t>
            </a:r>
            <a:r>
              <a:rPr lang="en-GB" sz="1600" dirty="0" smtClean="0"/>
              <a:t> high level of how I have</a:t>
            </a:r>
            <a:r>
              <a:rPr lang="en-GB" sz="1600" baseline="0" dirty="0" smtClean="0"/>
              <a:t> progressed in my career and what changes I have seen in the industry.</a:t>
            </a:r>
          </a:p>
          <a:p>
            <a:pPr marL="0" lvl="0" indent="0" rtl="0">
              <a:spcBef>
                <a:spcPts val="0"/>
              </a:spcBef>
              <a:spcAft>
                <a:spcPts val="0"/>
              </a:spcAft>
              <a:buNone/>
            </a:pPr>
            <a:r>
              <a:rPr lang="en-GB" sz="1600" baseline="0" dirty="0" smtClean="0"/>
              <a:t>How has testing changed </a:t>
            </a:r>
            <a:r>
              <a:rPr lang="mr-IN" sz="1600" baseline="0" dirty="0" smtClean="0"/>
              <a:t>–</a:t>
            </a:r>
            <a:r>
              <a:rPr lang="en-GB" sz="1600" baseline="0" dirty="0" smtClean="0"/>
              <a:t> manual testing &gt; automation &gt; dev in test (create scripts which improve quality)</a:t>
            </a:r>
          </a:p>
          <a:p>
            <a:pPr marL="0" lvl="0" indent="0" rtl="0">
              <a:spcBef>
                <a:spcPts val="0"/>
              </a:spcBef>
              <a:spcAft>
                <a:spcPts val="0"/>
              </a:spcAft>
              <a:buNone/>
            </a:pPr>
            <a:r>
              <a:rPr lang="en-GB" sz="1600" baseline="0" dirty="0" smtClean="0"/>
              <a:t>What are we? </a:t>
            </a:r>
            <a:r>
              <a:rPr lang="mr-IN" sz="1600" baseline="0" dirty="0" smtClean="0"/>
              <a:t>–</a:t>
            </a:r>
            <a:r>
              <a:rPr lang="en-GB" sz="1600" baseline="0" dirty="0" smtClean="0"/>
              <a:t> short round the room on what we are and why we should feel empowered by our profession.</a:t>
            </a:r>
          </a:p>
          <a:p>
            <a:pPr marL="0" lvl="0" indent="0" rtl="0">
              <a:spcBef>
                <a:spcPts val="0"/>
              </a:spcBef>
              <a:spcAft>
                <a:spcPts val="0"/>
              </a:spcAft>
              <a:buNone/>
            </a:pPr>
            <a:r>
              <a:rPr lang="en-GB" sz="1600" baseline="0" dirty="0" smtClean="0"/>
              <a:t>My 10 tips for testers.</a:t>
            </a:r>
          </a:p>
          <a:p>
            <a:pPr marL="0" lvl="0" indent="0" rtl="0">
              <a:spcBef>
                <a:spcPts val="0"/>
              </a:spcBef>
              <a:spcAft>
                <a:spcPts val="0"/>
              </a:spcAft>
              <a:buNone/>
            </a:pPr>
            <a:endParaRPr lang="en-GB" sz="1600" dirty="0" smtClean="0"/>
          </a:p>
          <a:p>
            <a:pPr marL="0" lvl="0" indent="0" rtl="0">
              <a:spcBef>
                <a:spcPts val="0"/>
              </a:spcBef>
              <a:spcAft>
                <a:spcPts val="0"/>
              </a:spcAft>
              <a:buNone/>
            </a:pPr>
            <a:r>
              <a:rPr lang="en-GB" sz="1600" dirty="0" smtClean="0"/>
              <a:t>If you can take</a:t>
            </a:r>
            <a:r>
              <a:rPr lang="en-GB" sz="1600" baseline="0" dirty="0" smtClean="0"/>
              <a:t> 1 think away from this presentation then I have done my job.</a:t>
            </a:r>
            <a:endParaRPr sz="1600" dirty="0"/>
          </a:p>
        </p:txBody>
      </p:sp>
    </p:spTree>
    <p:extLst>
      <p:ext uri="{BB962C8B-B14F-4D97-AF65-F5344CB8AC3E}">
        <p14:creationId xmlns:p14="http://schemas.microsoft.com/office/powerpoint/2010/main" val="1548358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24 minutes left</a:t>
            </a:r>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2006 </a:t>
            </a:r>
            <a:r>
              <a:rPr lang="mr-IN" dirty="0" smtClean="0"/>
              <a:t>–</a:t>
            </a:r>
            <a:r>
              <a:rPr lang="en-GB" baseline="0" dirty="0" smtClean="0"/>
              <a:t> Systems tester for Kalamazoo Reynolds, who are an automotive software provider, supplied to car dealerships around the UK. Would sum up my role as a manual tester and the key highlight for me was finding 400 bugs in my first month, all raised in Quality Centre. Fresh out of university it</a:t>
            </a:r>
            <a:r>
              <a:rPr lang="mr-IN" baseline="0" dirty="0" smtClean="0"/>
              <a:t>’</a:t>
            </a:r>
            <a:r>
              <a:rPr lang="en-GB" baseline="0" dirty="0" smtClean="0"/>
              <a:t>s the only way I thought I could impress, little did I know that developers must have hated me. Reporting was a manual process and the testing was very structured in a waterfall environment. This is where I found I had a passion for testing but I was becoming bored with the repetitive tasks and I wanted to get my hands dirty. </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2010 </a:t>
            </a:r>
            <a:r>
              <a:rPr lang="mr-IN" baseline="0" dirty="0" smtClean="0"/>
              <a:t>–</a:t>
            </a:r>
            <a:r>
              <a:rPr lang="en-GB" baseline="0" dirty="0" smtClean="0"/>
              <a:t> NFU Mutual </a:t>
            </a:r>
            <a:r>
              <a:rPr lang="mr-IN" baseline="0" dirty="0" smtClean="0"/>
              <a:t>–</a:t>
            </a:r>
            <a:r>
              <a:rPr lang="en-GB" baseline="0" dirty="0" smtClean="0"/>
              <a:t> Development Analyst </a:t>
            </a:r>
            <a:r>
              <a:rPr lang="mr-IN" baseline="0" dirty="0" smtClean="0"/>
              <a:t>–</a:t>
            </a:r>
            <a:r>
              <a:rPr lang="en-GB" baseline="0" dirty="0" smtClean="0"/>
              <a:t> more of a rounded role, shifted towards ITIL. Worked in the support team, business objects SQL analyst, java developer and then also helped put together some query tests which were checked as part of a build. This allowed me to get my hands dirty and see things from a data perspective, it also helped me see how to structure code as a developer. Ultimately putting me in a better position if ever I wanted to get into testing. </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2012 </a:t>
            </a:r>
            <a:r>
              <a:rPr lang="mr-IN" baseline="0" dirty="0" smtClean="0"/>
              <a:t>–</a:t>
            </a:r>
            <a:r>
              <a:rPr lang="en-GB" baseline="0" dirty="0" smtClean="0"/>
              <a:t> JHC </a:t>
            </a:r>
            <a:r>
              <a:rPr lang="mr-IN" baseline="0" dirty="0" smtClean="0"/>
              <a:t>–</a:t>
            </a:r>
            <a:r>
              <a:rPr lang="en-GB" baseline="0" dirty="0" smtClean="0"/>
              <a:t> Shares package software provider,  more analytical role and pushed my mathematical side. Started as a manual test analyst initially and got promoted to a senior test analyst. In this position I started to use Selenium Web driver, which was coded in Java and got an understanding of Jenkins. I looked after a client in Ireland and single headedly put together a test strategy and made the testing more efficient. Having utilised my test strategy, which incorporated some automation testing, but mainly manual I longed to utilise this strategy, to show I was a rounded QA member and not just an annoying person who tried to find 400 bugs a month. As I was the only tester for the client I started to fix issues and put a team together, developers respected me more and I enjoyed the challenge of integrating myself with development.</a:t>
            </a:r>
          </a:p>
          <a:p>
            <a:pPr marL="0" lvl="0" indent="0" rtl="0">
              <a:spcBef>
                <a:spcPts val="0"/>
              </a:spcBef>
              <a:spcAft>
                <a:spcPts val="0"/>
              </a:spcAft>
              <a:buNone/>
            </a:pPr>
            <a:endParaRPr dirty="0"/>
          </a:p>
        </p:txBody>
      </p:sp>
    </p:spTree>
    <p:extLst>
      <p:ext uri="{BB962C8B-B14F-4D97-AF65-F5344CB8AC3E}">
        <p14:creationId xmlns:p14="http://schemas.microsoft.com/office/powerpoint/2010/main" val="2521819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20 minutes left</a:t>
            </a:r>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2014 </a:t>
            </a:r>
            <a:r>
              <a:rPr lang="mr-IN" dirty="0" smtClean="0"/>
              <a:t>–</a:t>
            </a:r>
            <a:r>
              <a:rPr lang="en-GB" dirty="0" smtClean="0"/>
              <a:t> Joined Signet</a:t>
            </a:r>
            <a:r>
              <a:rPr lang="en-GB" baseline="0" dirty="0" smtClean="0"/>
              <a:t> as a Test coordinator and got promoted to Test Manager </a:t>
            </a:r>
            <a:r>
              <a:rPr lang="mr-IN" baseline="0" dirty="0" smtClean="0"/>
              <a:t>–</a:t>
            </a:r>
            <a:r>
              <a:rPr lang="en-GB" baseline="0" dirty="0" smtClean="0"/>
              <a:t> this was a culture shock and it was like going back in time, BA’s were doing the testing, there was no manual testing, let alone automation. The first baptism of fire was the Ernest Jones and H Samuel websites, we were moving from HTML to cross compatible content which would display on an array of devices. I put together a small test team of manual testers initially and used a crowdsourcing company to fill the gaps; abiding to a test strategy which was created on my second day. After the success of this project I put together a larger team and put automation in place using Selenium web driver, coding in JavaScript. Main reason for JavaScript was that it was future proof and could run on a windows and Linux based infrastructure. Strategy was a success and we worked in an agile way, with automated processes to complete the regression testing, with a high level of releases. Testing was seen as an important task and it was being rolled out across all business areas, with even stores completing UAT on the day of a live release. A model which worked, also used by Waitrose was that we recruited store staff with business knowledge and gave them the testing knowledge. We even had some staff who we trained on a technical level and they could maintain the selenium scripts.</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2017 </a:t>
            </a:r>
            <a:r>
              <a:rPr lang="mr-IN" baseline="0" dirty="0" smtClean="0"/>
              <a:t>–</a:t>
            </a:r>
            <a:r>
              <a:rPr lang="en-GB" baseline="0" dirty="0" smtClean="0"/>
              <a:t> QA Manager </a:t>
            </a:r>
            <a:r>
              <a:rPr lang="mr-IN" baseline="0" dirty="0" smtClean="0"/>
              <a:t>–</a:t>
            </a:r>
            <a:r>
              <a:rPr lang="en-GB" baseline="0" dirty="0" smtClean="0"/>
              <a:t> Setting up a QA centre of excellence in Birmingham, making the external and internal teams work as one - DevOps culture, so more DEV in TEST roles following a BDD approach. Looking for people who are happy to code to improve quality, but also understand the importance of manual testing for ’exploratory testing’. Hidden away in the custard factory and we have a team of 4 at present. Key achievements so far is turning a non-performing QA partner in Belarus, to excelling. Key details for this was: clear strategy, open communication, clear deliverables and smart automation (efficient, refactoring, parallel running, right language -&gt; Devops culture). Importance of hiring a team who are skilled in different areas to me. Some of the tools and languages I have used so far are: GitHub, Cucumber, Gherkin, Jasmine, Protractor, Ruby, Python =&gt; Pet hobby is to push myself, do things that put you out of your comfort zone. E.g. cycling, python tasks. Working with clients and improving behaviour </a:t>
            </a:r>
            <a:r>
              <a:rPr lang="mr-IN" baseline="0" dirty="0" smtClean="0"/>
              <a:t>–</a:t>
            </a:r>
            <a:r>
              <a:rPr lang="en-GB" baseline="0" dirty="0" smtClean="0"/>
              <a:t> making all people feel as part of the team.</a:t>
            </a:r>
            <a:endParaRPr dirty="0"/>
          </a:p>
        </p:txBody>
      </p:sp>
    </p:spTree>
    <p:extLst>
      <p:ext uri="{BB962C8B-B14F-4D97-AF65-F5344CB8AC3E}">
        <p14:creationId xmlns:p14="http://schemas.microsoft.com/office/powerpoint/2010/main" val="10655909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18 minutes left</a:t>
            </a:r>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2006 </a:t>
            </a:r>
            <a:r>
              <a:rPr lang="mr-IN" dirty="0" smtClean="0"/>
              <a:t>–</a:t>
            </a:r>
            <a:r>
              <a:rPr lang="en-GB" dirty="0" smtClean="0"/>
              <a:t> my mind-set was finding the most amount of bugs, even if they were crappy spelling</a:t>
            </a:r>
            <a:r>
              <a:rPr lang="en-GB" baseline="0" dirty="0" smtClean="0"/>
              <a:t> issues or a capital letter would look nicer and always being seen to find things! Reporting was generally seen as, I need to showcase what I am doing.</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2011 </a:t>
            </a:r>
            <a:r>
              <a:rPr lang="mr-IN" baseline="0" dirty="0" smtClean="0"/>
              <a:t>–</a:t>
            </a:r>
            <a:r>
              <a:rPr lang="en-GB" baseline="0" dirty="0" smtClean="0"/>
              <a:t> ”getting your hands dirty” and intelligent automation. Highlighting why testing is important and working with DEV’s to get buy in,</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2015 </a:t>
            </a:r>
            <a:r>
              <a:rPr lang="mr-IN" baseline="0" dirty="0" smtClean="0"/>
              <a:t>–</a:t>
            </a:r>
            <a:r>
              <a:rPr lang="en-GB" baseline="0" dirty="0" smtClean="0"/>
              <a:t> automation, automation, automation </a:t>
            </a:r>
            <a:r>
              <a:rPr lang="mr-IN" baseline="0" dirty="0" smtClean="0"/>
              <a:t>–</a:t>
            </a:r>
            <a:r>
              <a:rPr lang="en-GB" baseline="0" dirty="0" smtClean="0"/>
              <a:t> lets automate everything! ROI became key.</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2017 </a:t>
            </a:r>
            <a:r>
              <a:rPr lang="mr-IN" baseline="0" dirty="0" smtClean="0"/>
              <a:t>–</a:t>
            </a:r>
            <a:r>
              <a:rPr lang="en-GB" baseline="0" dirty="0" smtClean="0"/>
              <a:t> push to release and have tests as part of the CI/CD pipeline. Testing pyramid, Unit tests and Integration tests are cheaper and smaller to test. Shift testing left and UI tests can be clunky. Getting a DEV in TEST involved with DEV team will increase collaboration, respect and have a less of us vs them mentality. Exiting for me as I can code and test which is my passion, but we are the link with DEVOPs and ultimately the quality is improving. Use of Docker and Kubernetes is exciting and means we can be part of cutting edge technology!</a:t>
            </a:r>
            <a:endParaRPr dirty="0"/>
          </a:p>
        </p:txBody>
      </p:sp>
    </p:spTree>
    <p:extLst>
      <p:ext uri="{BB962C8B-B14F-4D97-AF65-F5344CB8AC3E}">
        <p14:creationId xmlns:p14="http://schemas.microsoft.com/office/powerpoint/2010/main" val="8230908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16 minute</a:t>
            </a:r>
            <a:r>
              <a:rPr lang="en-GB" baseline="0" dirty="0" smtClean="0"/>
              <a:t>s left</a:t>
            </a: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Describe what we (QA/Testers)</a:t>
            </a:r>
            <a:r>
              <a:rPr lang="en-GB" baseline="0" dirty="0" smtClean="0"/>
              <a:t> do in one word?</a:t>
            </a:r>
          </a:p>
          <a:p>
            <a:pPr marL="0" lvl="0" indent="0" rtl="0">
              <a:spcBef>
                <a:spcPts val="0"/>
              </a:spcBef>
              <a:spcAft>
                <a:spcPts val="0"/>
              </a:spcAft>
              <a:buNone/>
            </a:pPr>
            <a:endParaRPr lang="en-GB" baseline="0" dirty="0" smtClean="0"/>
          </a:p>
          <a:p>
            <a:pPr marL="0" lvl="0" indent="0" rtl="0">
              <a:spcBef>
                <a:spcPts val="0"/>
              </a:spcBef>
              <a:spcAft>
                <a:spcPts val="0"/>
              </a:spcAft>
              <a:buNone/>
            </a:pPr>
            <a:r>
              <a:rPr lang="en-GB" baseline="0" dirty="0" smtClean="0"/>
              <a:t>Don</a:t>
            </a:r>
            <a:r>
              <a:rPr lang="mr-IN" baseline="0" dirty="0" smtClean="0"/>
              <a:t>’</a:t>
            </a:r>
            <a:r>
              <a:rPr lang="en-GB" baseline="0" dirty="0" smtClean="0"/>
              <a:t>t be shy </a:t>
            </a:r>
            <a:r>
              <a:rPr lang="mr-IN" baseline="0" dirty="0" smtClean="0"/>
              <a:t>–</a:t>
            </a:r>
            <a:r>
              <a:rPr lang="en-GB" baseline="0" dirty="0" smtClean="0"/>
              <a:t> as long as you don’t say finding 300 bugs a day!</a:t>
            </a:r>
            <a:endParaRPr dirty="0"/>
          </a:p>
        </p:txBody>
      </p:sp>
    </p:spTree>
    <p:extLst>
      <p:ext uri="{BB962C8B-B14F-4D97-AF65-F5344CB8AC3E}">
        <p14:creationId xmlns:p14="http://schemas.microsoft.com/office/powerpoint/2010/main" val="4544941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15 minutes left</a:t>
            </a:r>
          </a:p>
          <a:p>
            <a:pPr marL="0" lvl="0" indent="0" rtl="0">
              <a:spcBef>
                <a:spcPts val="0"/>
              </a:spcBef>
              <a:spcAft>
                <a:spcPts val="0"/>
              </a:spcAft>
              <a:buNone/>
            </a:pPr>
            <a:endParaRPr lang="en-GB" dirty="0" smtClean="0"/>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Pachydermatous </a:t>
            </a:r>
            <a:r>
              <a:rPr lang="mr-IN" dirty="0" smtClean="0"/>
              <a:t>–</a:t>
            </a:r>
            <a:r>
              <a:rPr lang="en-GB" dirty="0" smtClean="0"/>
              <a:t> does anyone know what that means? Thick skinned.</a:t>
            </a:r>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My favourite</a:t>
            </a:r>
            <a:r>
              <a:rPr lang="en-GB" baseline="0" dirty="0" smtClean="0"/>
              <a:t> is curious and detective.</a:t>
            </a:r>
            <a:endParaRPr dirty="0"/>
          </a:p>
        </p:txBody>
      </p:sp>
    </p:spTree>
    <p:extLst>
      <p:ext uri="{BB962C8B-B14F-4D97-AF65-F5344CB8AC3E}">
        <p14:creationId xmlns:p14="http://schemas.microsoft.com/office/powerpoint/2010/main" val="14831237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dirty="0" smtClean="0"/>
              <a:t>14 minutes left</a:t>
            </a:r>
          </a:p>
          <a:p>
            <a:pPr marL="0" lvl="0" indent="0" rtl="0">
              <a:spcBef>
                <a:spcPts val="0"/>
              </a:spcBef>
              <a:spcAft>
                <a:spcPts val="0"/>
              </a:spcAft>
              <a:buNone/>
            </a:pPr>
            <a:endParaRPr lang="en-GB" dirty="0" smtClean="0"/>
          </a:p>
          <a:p>
            <a:pPr marL="0" lvl="0" indent="0" rtl="0">
              <a:spcBef>
                <a:spcPts val="0"/>
              </a:spcBef>
              <a:spcAft>
                <a:spcPts val="0"/>
              </a:spcAft>
              <a:buNone/>
            </a:pPr>
            <a:r>
              <a:rPr lang="en-GB" dirty="0" smtClean="0"/>
              <a:t>Bit of light humour!</a:t>
            </a:r>
            <a:endParaRPr dirty="0"/>
          </a:p>
        </p:txBody>
      </p:sp>
    </p:spTree>
    <p:extLst>
      <p:ext uri="{BB962C8B-B14F-4D97-AF65-F5344CB8AC3E}">
        <p14:creationId xmlns:p14="http://schemas.microsoft.com/office/powerpoint/2010/main" val="1675751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463C368-59C5-DC40-984A-32219B289975}" type="datetimeFigureOut">
              <a:rPr lang="en-US" smtClean="0"/>
              <a:t>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209429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463C368-59C5-DC40-984A-32219B289975}" type="datetimeFigureOut">
              <a:rPr lang="en-US" smtClean="0"/>
              <a:t>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20304149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463C368-59C5-DC40-984A-32219B289975}" type="datetimeFigureOut">
              <a:rPr lang="en-US" smtClean="0"/>
              <a:t>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6693676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463C368-59C5-DC40-984A-32219B289975}" type="datetimeFigureOut">
              <a:rPr lang="en-US" smtClean="0"/>
              <a:t>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49236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463C368-59C5-DC40-984A-32219B289975}" type="datetimeFigureOut">
              <a:rPr lang="en-US" smtClean="0"/>
              <a:t>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2107599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463C368-59C5-DC40-984A-32219B289975}" type="datetimeFigureOut">
              <a:rPr lang="en-US" smtClean="0"/>
              <a:t>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823926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463C368-59C5-DC40-984A-32219B289975}" type="datetimeFigureOut">
              <a:rPr lang="en-US" smtClean="0"/>
              <a:t>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545242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463C368-59C5-DC40-984A-32219B289975}" type="datetimeFigureOut">
              <a:rPr lang="en-US" smtClean="0"/>
              <a:t>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37228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63C368-59C5-DC40-984A-32219B289975}" type="datetimeFigureOut">
              <a:rPr lang="en-US" smtClean="0"/>
              <a:t>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21180670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63C368-59C5-DC40-984A-32219B289975}" type="datetimeFigureOut">
              <a:rPr lang="en-US" smtClean="0"/>
              <a:t>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6638254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63C368-59C5-DC40-984A-32219B289975}" type="datetimeFigureOut">
              <a:rPr lang="en-US" smtClean="0"/>
              <a:t>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1978FE-7187-2543-9148-A18AA9173949}" type="slidenum">
              <a:rPr lang="en-US" smtClean="0"/>
              <a:t>‹#›</a:t>
            </a:fld>
            <a:endParaRPr lang="en-US"/>
          </a:p>
        </p:txBody>
      </p:sp>
    </p:spTree>
    <p:extLst>
      <p:ext uri="{BB962C8B-B14F-4D97-AF65-F5344CB8AC3E}">
        <p14:creationId xmlns:p14="http://schemas.microsoft.com/office/powerpoint/2010/main" val="15291823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63C368-59C5-DC40-984A-32219B289975}" type="datetimeFigureOut">
              <a:rPr lang="en-US" smtClean="0"/>
              <a:t>6/20/18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1978FE-7187-2543-9148-A18AA9173949}" type="slidenum">
              <a:rPr lang="en-US" smtClean="0"/>
              <a:t>‹#›</a:t>
            </a:fld>
            <a:endParaRPr lang="en-US"/>
          </a:p>
        </p:txBody>
      </p:sp>
    </p:spTree>
    <p:extLst>
      <p:ext uri="{BB962C8B-B14F-4D97-AF65-F5344CB8AC3E}">
        <p14:creationId xmlns:p14="http://schemas.microsoft.com/office/powerpoint/2010/main" val="678615760"/>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19" r:id="rId3"/>
    <p:sldLayoutId id="2147483820" r:id="rId4"/>
    <p:sldLayoutId id="2147483821" r:id="rId5"/>
    <p:sldLayoutId id="2147483822" r:id="rId6"/>
    <p:sldLayoutId id="2147483823" r:id="rId7"/>
    <p:sldLayoutId id="2147483824" r:id="rId8"/>
    <p:sldLayoutId id="2147483825" r:id="rId9"/>
    <p:sldLayoutId id="2147483826" r:id="rId10"/>
    <p:sldLayoutId id="214748382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1.gif"/><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www.linkedin.com/in/dileep-marway-3951402b/" TargetMode="External"/><Relationship Id="rId5" Type="http://schemas.openxmlformats.org/officeDocument/2006/relationships/image" Target="../media/image12.jpg"/><Relationship Id="rId6"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jpe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5.jpg"/><Relationship Id="rId6" Type="http://schemas.openxmlformats.org/officeDocument/2006/relationships/image" Target="../media/image6.jp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9.jp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extBox 10"/>
          <p:cNvSpPr txBox="1"/>
          <p:nvPr/>
        </p:nvSpPr>
        <p:spPr>
          <a:xfrm>
            <a:off x="1995489" y="5357813"/>
            <a:ext cx="8429625" cy="1384995"/>
          </a:xfrm>
          <a:prstGeom prst="rect">
            <a:avLst/>
          </a:prstGeom>
          <a:noFill/>
          <a:effectLst>
            <a:innerShdw blurRad="63500" dist="101600" dir="18900000">
              <a:schemeClr val="bg1">
                <a:lumMod val="85000"/>
                <a:alpha val="50000"/>
              </a:schemeClr>
            </a:innerShdw>
            <a:softEdge rad="12700"/>
          </a:effectLst>
        </p:spPr>
        <p:txBody>
          <a:bodyPr wrap="square" rtlCol="0">
            <a:spAutoFit/>
          </a:bodyPr>
          <a:lstStyle/>
          <a:p>
            <a:r>
              <a:rPr lang="en-US" sz="6600" dirty="0" smtClean="0">
                <a:solidFill>
                  <a:schemeClr val="bg1"/>
                </a:solidFill>
                <a:latin typeface="Gill Sans Ultra Bold" charset="0"/>
                <a:ea typeface="Gill Sans Ultra Bold" charset="0"/>
                <a:cs typeface="Gill Sans Ultra Bold" charset="0"/>
              </a:rPr>
              <a:t>Testing </a:t>
            </a:r>
            <a:r>
              <a:rPr lang="en-US" sz="6600" dirty="0" smtClean="0">
                <a:solidFill>
                  <a:srgbClr val="FF0000"/>
                </a:solidFill>
                <a:latin typeface="Gill Sans Ultra Bold" charset="0"/>
                <a:ea typeface="Gill Sans Ultra Bold" charset="0"/>
                <a:cs typeface="Gill Sans Ultra Bold" charset="0"/>
              </a:rPr>
              <a:t>VOYAGE</a:t>
            </a:r>
          </a:p>
          <a:p>
            <a:pPr algn="r"/>
            <a:r>
              <a:rPr lang="en-US" dirty="0" smtClean="0">
                <a:solidFill>
                  <a:schemeClr val="bg1"/>
                </a:solidFill>
                <a:latin typeface="Gill Sans Ultra Bold" charset="0"/>
                <a:ea typeface="Gill Sans Ultra Bold" charset="0"/>
                <a:cs typeface="Gill Sans Ultra Bold" charset="0"/>
              </a:rPr>
              <a:t>DILEEP MARWAY</a:t>
            </a:r>
            <a:endParaRPr lang="en-US" dirty="0">
              <a:solidFill>
                <a:schemeClr val="bg1"/>
              </a:solidFill>
              <a:latin typeface="Gill Sans Ultra Bold" charset="0"/>
              <a:ea typeface="Gill Sans Ultra Bold" charset="0"/>
              <a:cs typeface="Gill Sans Ultra Bold" charset="0"/>
            </a:endParaRPr>
          </a:p>
        </p:txBody>
      </p:sp>
    </p:spTree>
    <p:extLst>
      <p:ext uri="{BB962C8B-B14F-4D97-AF65-F5344CB8AC3E}">
        <p14:creationId xmlns:p14="http://schemas.microsoft.com/office/powerpoint/2010/main" val="206831235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406400" y="449829"/>
            <a:ext cx="11360800" cy="15187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10 tips for those in the QA industry:</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304800" y="1968529"/>
            <a:ext cx="10970800" cy="5428000"/>
          </a:xfrm>
          <a:prstGeom prst="rect">
            <a:avLst/>
          </a:prstGeom>
          <a:noFill/>
          <a:ln>
            <a:noFill/>
          </a:ln>
        </p:spPr>
        <p:txBody>
          <a:bodyPr spcFirstLastPara="1" vert="horz" wrap="square" lIns="121900" tIns="121900" rIns="121900" bIns="121900" rtlCol="0" anchor="t" anchorCtr="0">
            <a:noAutofit/>
          </a:bodyPr>
          <a:lstStyle/>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smtClean="0">
              <a:solidFill>
                <a:schemeClr val="dk1"/>
              </a:solidFill>
              <a:highlight>
                <a:schemeClr val="lt1"/>
              </a:highlight>
              <a:latin typeface="Georgia"/>
              <a:ea typeface="Georgia"/>
              <a:cs typeface="Georgia"/>
              <a:sym typeface="Georgia"/>
            </a:endParaRPr>
          </a:p>
          <a:p>
            <a:pPr marL="649814" lvl="0" indent="-514350" algn="l">
              <a:lnSpc>
                <a:spcPct val="115000"/>
              </a:lnSpc>
              <a:spcBef>
                <a:spcPts val="0"/>
              </a:spcBef>
              <a:buClr>
                <a:schemeClr val="dk1"/>
              </a:buClr>
              <a:buSzPts val="2000"/>
              <a:buFont typeface="+mj-lt"/>
              <a:buAutoNum type="arabicPeriod"/>
            </a:pPr>
            <a:r>
              <a:rPr lang="en-GB" sz="3600" dirty="0">
                <a:solidFill>
                  <a:schemeClr val="dk1"/>
                </a:solidFill>
                <a:highlight>
                  <a:schemeClr val="lt1"/>
                </a:highlight>
                <a:latin typeface="Georgia"/>
                <a:ea typeface="Georgia"/>
                <a:cs typeface="Georgia"/>
                <a:sym typeface="Georgia"/>
              </a:rPr>
              <a:t>We are critical thinkers, lets be proud of it</a:t>
            </a:r>
            <a:r>
              <a:rPr lang="en-GB" sz="3600" dirty="0" smtClean="0">
                <a:solidFill>
                  <a:schemeClr val="dk1"/>
                </a:solidFill>
                <a:highlight>
                  <a:schemeClr val="lt1"/>
                </a:highlight>
                <a:latin typeface="Georgia"/>
                <a:ea typeface="Georgia"/>
                <a:cs typeface="Georgia"/>
                <a:sym typeface="Georgia"/>
              </a:rPr>
              <a:t>!</a:t>
            </a:r>
          </a:p>
          <a:p>
            <a:pPr marL="649814" indent="-514350" algn="l">
              <a:lnSpc>
                <a:spcPct val="115000"/>
              </a:lnSpc>
              <a:spcBef>
                <a:spcPts val="0"/>
              </a:spcBef>
              <a:buClr>
                <a:schemeClr val="dk1"/>
              </a:buClr>
              <a:buSzPts val="2000"/>
              <a:buFont typeface="+mj-lt"/>
              <a:buAutoNum type="arabicPeriod"/>
            </a:pPr>
            <a:r>
              <a:rPr lang="en-GB" sz="3600" dirty="0">
                <a:solidFill>
                  <a:schemeClr val="dk1"/>
                </a:solidFill>
                <a:highlight>
                  <a:schemeClr val="lt1"/>
                </a:highlight>
                <a:latin typeface="Georgia"/>
                <a:ea typeface="Georgia"/>
                <a:cs typeface="Georgia"/>
                <a:sym typeface="Georgia"/>
              </a:rPr>
              <a:t>Quality is everyone's </a:t>
            </a:r>
            <a:r>
              <a:rPr lang="en-GB" sz="3600" dirty="0" smtClean="0">
                <a:solidFill>
                  <a:schemeClr val="dk1"/>
                </a:solidFill>
                <a:highlight>
                  <a:schemeClr val="lt1"/>
                </a:highlight>
                <a:latin typeface="Georgia"/>
                <a:ea typeface="Georgia"/>
                <a:cs typeface="Georgia"/>
                <a:sym typeface="Georgia"/>
              </a:rPr>
              <a:t>responsibility</a:t>
            </a:r>
          </a:p>
          <a:p>
            <a:pPr marL="649814" lvl="0" indent="-514350" algn="l">
              <a:lnSpc>
                <a:spcPct val="115000"/>
              </a:lnSpc>
              <a:spcBef>
                <a:spcPts val="0"/>
              </a:spcBef>
              <a:buClr>
                <a:schemeClr val="dk1"/>
              </a:buClr>
              <a:buSzPts val="2000"/>
              <a:buFont typeface="+mj-lt"/>
              <a:buAutoNum type="arabicPeriod"/>
            </a:pPr>
            <a:r>
              <a:rPr lang="en-GB" sz="3600" dirty="0" smtClean="0">
                <a:solidFill>
                  <a:schemeClr val="dk1"/>
                </a:solidFill>
                <a:highlight>
                  <a:schemeClr val="lt1"/>
                </a:highlight>
                <a:latin typeface="Georgia"/>
                <a:ea typeface="Georgia"/>
                <a:cs typeface="Georgia"/>
                <a:sym typeface="Georgia"/>
              </a:rPr>
              <a:t>Pairing </a:t>
            </a:r>
            <a:r>
              <a:rPr lang="en-GB" sz="3600" dirty="0">
                <a:solidFill>
                  <a:schemeClr val="dk1"/>
                </a:solidFill>
                <a:highlight>
                  <a:schemeClr val="lt1"/>
                </a:highlight>
                <a:latin typeface="Georgia"/>
                <a:ea typeface="Georgia"/>
                <a:cs typeface="Georgia"/>
                <a:sym typeface="Georgia"/>
              </a:rPr>
              <a:t>– value can be applied to any task.</a:t>
            </a:r>
          </a:p>
          <a:p>
            <a:pPr marL="649814" lvl="0" indent="-514350" algn="l">
              <a:lnSpc>
                <a:spcPct val="115000"/>
              </a:lnSpc>
              <a:spcBef>
                <a:spcPts val="0"/>
              </a:spcBef>
              <a:buClr>
                <a:schemeClr val="dk1"/>
              </a:buClr>
              <a:buSzPts val="2000"/>
              <a:buFont typeface="+mj-lt"/>
              <a:buAutoNum type="arabicPeriod"/>
            </a:pPr>
            <a:r>
              <a:rPr lang="en-GB" sz="3600" dirty="0" smtClean="0">
                <a:solidFill>
                  <a:schemeClr val="dk1"/>
                </a:solidFill>
                <a:highlight>
                  <a:schemeClr val="lt1"/>
                </a:highlight>
                <a:latin typeface="Georgia"/>
                <a:ea typeface="Georgia"/>
                <a:cs typeface="Georgia"/>
                <a:sym typeface="Georgia"/>
              </a:rPr>
              <a:t>Keep innovating</a:t>
            </a:r>
          </a:p>
          <a:p>
            <a:pPr marL="649814" indent="-514350" algn="l">
              <a:lnSpc>
                <a:spcPct val="115000"/>
              </a:lnSpc>
              <a:spcBef>
                <a:spcPts val="0"/>
              </a:spcBef>
              <a:buClr>
                <a:schemeClr val="dk1"/>
              </a:buClr>
              <a:buSzPts val="2000"/>
              <a:buFont typeface="+mj-lt"/>
              <a:buAutoNum type="arabicPeriod"/>
            </a:pPr>
            <a:r>
              <a:rPr lang="en-GB" sz="3600" dirty="0" smtClean="0">
                <a:solidFill>
                  <a:schemeClr val="dk1"/>
                </a:solidFill>
                <a:highlight>
                  <a:schemeClr val="lt1"/>
                </a:highlight>
                <a:latin typeface="Georgia"/>
                <a:ea typeface="Georgia"/>
                <a:cs typeface="Georgia"/>
                <a:sym typeface="Georgia"/>
              </a:rPr>
              <a:t>Communities of practice are fab!</a:t>
            </a:r>
            <a:endParaRPr lang="en-GB" sz="3600" dirty="0">
              <a:solidFill>
                <a:schemeClr val="dk1"/>
              </a:solidFill>
              <a:highlight>
                <a:schemeClr val="lt1"/>
              </a:highlight>
              <a:latin typeface="Georgia"/>
              <a:ea typeface="Georgia"/>
              <a:cs typeface="Georgia"/>
              <a:sym typeface="Georgia"/>
            </a:endParaRPr>
          </a:p>
        </p:txBody>
      </p:sp>
    </p:spTree>
    <p:extLst>
      <p:ext uri="{BB962C8B-B14F-4D97-AF65-F5344CB8AC3E}">
        <p14:creationId xmlns:p14="http://schemas.microsoft.com/office/powerpoint/2010/main" val="8268002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203200" y="425479"/>
            <a:ext cx="10970800" cy="5428000"/>
          </a:xfrm>
          <a:prstGeom prst="rect">
            <a:avLst/>
          </a:prstGeom>
          <a:noFill/>
          <a:ln>
            <a:noFill/>
          </a:ln>
        </p:spPr>
        <p:txBody>
          <a:bodyPr spcFirstLastPara="1" vert="horz" wrap="square" lIns="121900" tIns="121900" rIns="121900" bIns="121900" rtlCol="0" anchor="t" anchorCtr="0">
            <a:noAutofit/>
          </a:bodyPr>
          <a:lstStyle/>
          <a:p>
            <a:pPr marL="649814" lvl="0" indent="-514350" algn="l">
              <a:lnSpc>
                <a:spcPct val="115000"/>
              </a:lnSpc>
              <a:spcBef>
                <a:spcPts val="0"/>
              </a:spcBef>
              <a:buClr>
                <a:schemeClr val="dk1"/>
              </a:buClr>
              <a:buSzPts val="2000"/>
              <a:buFont typeface="+mj-lt"/>
              <a:buAutoNum type="arabicPeriod" startAt="5"/>
            </a:pPr>
            <a:endParaRPr lang="en-GB" sz="2800" dirty="0" smtClean="0">
              <a:solidFill>
                <a:schemeClr val="dk1"/>
              </a:solidFill>
              <a:highlight>
                <a:schemeClr val="lt1"/>
              </a:highlight>
              <a:latin typeface="Georgia"/>
              <a:ea typeface="Georgia"/>
              <a:cs typeface="Georgia"/>
              <a:sym typeface="Georgia"/>
            </a:endParaRPr>
          </a:p>
          <a:p>
            <a:pPr marL="649814" lvl="0" indent="-514350" algn="l">
              <a:lnSpc>
                <a:spcPct val="115000"/>
              </a:lnSpc>
              <a:spcBef>
                <a:spcPts val="0"/>
              </a:spcBef>
              <a:buClr>
                <a:schemeClr val="dk1"/>
              </a:buClr>
              <a:buSzPts val="2000"/>
              <a:buFont typeface="+mj-lt"/>
              <a:buAutoNum type="arabicPeriod" startAt="6"/>
            </a:pPr>
            <a:r>
              <a:rPr lang="en-GB" sz="2800" dirty="0" smtClean="0">
                <a:solidFill>
                  <a:schemeClr val="dk1"/>
                </a:solidFill>
                <a:highlight>
                  <a:schemeClr val="lt1"/>
                </a:highlight>
                <a:latin typeface="Georgia"/>
                <a:ea typeface="Georgia"/>
                <a:cs typeface="Georgia"/>
                <a:sym typeface="Georgia"/>
              </a:rPr>
              <a:t>Test </a:t>
            </a:r>
            <a:r>
              <a:rPr lang="en-GB" sz="2800" dirty="0">
                <a:solidFill>
                  <a:schemeClr val="dk1"/>
                </a:solidFill>
                <a:highlight>
                  <a:schemeClr val="lt1"/>
                </a:highlight>
                <a:latin typeface="Georgia"/>
                <a:ea typeface="Georgia"/>
                <a:cs typeface="Georgia"/>
                <a:sym typeface="Georgia"/>
              </a:rPr>
              <a:t>influence and leadership is more important in agile/</a:t>
            </a:r>
            <a:r>
              <a:rPr lang="en-GB" sz="2800" dirty="0" err="1">
                <a:solidFill>
                  <a:schemeClr val="dk1"/>
                </a:solidFill>
                <a:highlight>
                  <a:schemeClr val="lt1"/>
                </a:highlight>
                <a:latin typeface="Georgia"/>
                <a:ea typeface="Georgia"/>
                <a:cs typeface="Georgia"/>
                <a:sym typeface="Georgia"/>
              </a:rPr>
              <a:t>devops</a:t>
            </a:r>
            <a:endParaRPr lang="en-GB" sz="2800" dirty="0">
              <a:solidFill>
                <a:schemeClr val="dk1"/>
              </a:solidFill>
              <a:highlight>
                <a:schemeClr val="lt1"/>
              </a:highlight>
              <a:latin typeface="Georgia"/>
              <a:ea typeface="Georgia"/>
              <a:cs typeface="Georgia"/>
              <a:sym typeface="Georgia"/>
            </a:endParaRPr>
          </a:p>
          <a:p>
            <a:pPr marL="649814" lvl="0" indent="-514350" algn="l">
              <a:lnSpc>
                <a:spcPct val="115000"/>
              </a:lnSpc>
              <a:spcBef>
                <a:spcPts val="0"/>
              </a:spcBef>
              <a:buClr>
                <a:schemeClr val="dk1"/>
              </a:buClr>
              <a:buSzPts val="2000"/>
              <a:buFont typeface="+mj-lt"/>
              <a:buAutoNum type="arabicPeriod" startAt="6"/>
            </a:pPr>
            <a:r>
              <a:rPr lang="en-GB" sz="2800" dirty="0" smtClean="0">
                <a:solidFill>
                  <a:schemeClr val="dk1"/>
                </a:solidFill>
                <a:highlight>
                  <a:schemeClr val="lt1"/>
                </a:highlight>
                <a:latin typeface="Georgia"/>
                <a:ea typeface="Georgia"/>
                <a:cs typeface="Georgia"/>
                <a:sym typeface="Georgia"/>
              </a:rPr>
              <a:t>Putting </a:t>
            </a:r>
            <a:r>
              <a:rPr lang="en-GB" sz="2800" dirty="0">
                <a:solidFill>
                  <a:schemeClr val="dk1"/>
                </a:solidFill>
                <a:highlight>
                  <a:schemeClr val="lt1"/>
                </a:highlight>
                <a:latin typeface="Georgia"/>
                <a:ea typeface="Georgia"/>
                <a:cs typeface="Georgia"/>
                <a:sym typeface="Georgia"/>
              </a:rPr>
              <a:t>in too many constraints will stop 'experimentation</a:t>
            </a:r>
            <a:r>
              <a:rPr lang="en-GB" sz="2800" dirty="0" smtClean="0">
                <a:solidFill>
                  <a:schemeClr val="dk1"/>
                </a:solidFill>
                <a:highlight>
                  <a:schemeClr val="lt1"/>
                </a:highlight>
                <a:latin typeface="Georgia"/>
                <a:ea typeface="Georgia"/>
                <a:cs typeface="Georgia"/>
                <a:sym typeface="Georgia"/>
              </a:rPr>
              <a:t>’. We should ‘think outside the box’.</a:t>
            </a:r>
          </a:p>
          <a:p>
            <a:pPr marL="649814" indent="-514350" algn="l">
              <a:lnSpc>
                <a:spcPct val="115000"/>
              </a:lnSpc>
              <a:spcBef>
                <a:spcPts val="0"/>
              </a:spcBef>
              <a:buClr>
                <a:schemeClr val="dk1"/>
              </a:buClr>
              <a:buSzPts val="2000"/>
              <a:buFont typeface="+mj-lt"/>
              <a:buAutoNum type="arabicPeriod" startAt="6"/>
            </a:pPr>
            <a:r>
              <a:rPr lang="en-GB" sz="2800" dirty="0">
                <a:solidFill>
                  <a:schemeClr val="dk1"/>
                </a:solidFill>
                <a:highlight>
                  <a:schemeClr val="lt1"/>
                </a:highlight>
                <a:latin typeface="Georgia"/>
                <a:ea typeface="Georgia"/>
                <a:cs typeface="Georgia"/>
                <a:sym typeface="Georgia"/>
              </a:rPr>
              <a:t>We cannot automate everything</a:t>
            </a:r>
            <a:r>
              <a:rPr lang="en-GB" sz="2800" dirty="0" smtClean="0">
                <a:solidFill>
                  <a:schemeClr val="dk1"/>
                </a:solidFill>
                <a:highlight>
                  <a:schemeClr val="lt1"/>
                </a:highlight>
                <a:latin typeface="Georgia"/>
                <a:ea typeface="Georgia"/>
                <a:cs typeface="Georgia"/>
                <a:sym typeface="Georgia"/>
              </a:rPr>
              <a:t>!</a:t>
            </a:r>
            <a:endParaRPr lang="en-GB" sz="2800" dirty="0">
              <a:solidFill>
                <a:schemeClr val="dk1"/>
              </a:solidFill>
              <a:highlight>
                <a:schemeClr val="lt1"/>
              </a:highlight>
              <a:latin typeface="Georgia"/>
              <a:ea typeface="Georgia"/>
              <a:cs typeface="Georgia"/>
              <a:sym typeface="Georgia"/>
            </a:endParaRPr>
          </a:p>
          <a:p>
            <a:pPr marL="649814" lvl="0" indent="-514350" algn="l">
              <a:lnSpc>
                <a:spcPct val="115000"/>
              </a:lnSpc>
              <a:spcBef>
                <a:spcPts val="0"/>
              </a:spcBef>
              <a:buClr>
                <a:schemeClr val="dk1"/>
              </a:buClr>
              <a:buSzPts val="2000"/>
              <a:buFont typeface="+mj-lt"/>
              <a:buAutoNum type="arabicPeriod" startAt="6"/>
            </a:pPr>
            <a:r>
              <a:rPr lang="en-GB" sz="2800" dirty="0" smtClean="0">
                <a:solidFill>
                  <a:schemeClr val="dk1"/>
                </a:solidFill>
                <a:highlight>
                  <a:schemeClr val="lt1"/>
                </a:highlight>
                <a:latin typeface="Georgia"/>
                <a:ea typeface="Georgia"/>
                <a:cs typeface="Georgia"/>
                <a:sym typeface="Georgia"/>
              </a:rPr>
              <a:t>DEV PROD parity. Ensure automation scripts are in the same repo and updated as per production code.</a:t>
            </a:r>
          </a:p>
          <a:p>
            <a:pPr marL="649814" indent="-514350" algn="l">
              <a:lnSpc>
                <a:spcPct val="115000"/>
              </a:lnSpc>
              <a:spcBef>
                <a:spcPts val="0"/>
              </a:spcBef>
              <a:buClr>
                <a:schemeClr val="dk1"/>
              </a:buClr>
              <a:buSzPts val="2000"/>
              <a:buFont typeface="+mj-lt"/>
              <a:buAutoNum type="arabicPeriod" startAt="6"/>
            </a:pPr>
            <a:r>
              <a:rPr lang="en-GB" sz="2800" dirty="0">
                <a:solidFill>
                  <a:schemeClr val="dk1"/>
                </a:solidFill>
                <a:highlight>
                  <a:schemeClr val="lt1"/>
                </a:highlight>
                <a:latin typeface="Georgia"/>
                <a:ea typeface="Georgia"/>
                <a:cs typeface="Georgia"/>
                <a:sym typeface="Georgia"/>
              </a:rPr>
              <a:t>Shift testing left</a:t>
            </a:r>
            <a:r>
              <a:rPr lang="en-GB" sz="2800" dirty="0" smtClean="0">
                <a:solidFill>
                  <a:schemeClr val="dk1"/>
                </a:solidFill>
                <a:highlight>
                  <a:schemeClr val="lt1"/>
                </a:highlight>
                <a:latin typeface="Georgia"/>
                <a:ea typeface="Georgia"/>
                <a:cs typeface="Georgia"/>
                <a:sym typeface="Georgia"/>
              </a:rPr>
              <a:t>!</a:t>
            </a:r>
            <a:r>
              <a:rPr lang="en-GB" sz="2800" dirty="0">
                <a:solidFill>
                  <a:schemeClr val="dk1"/>
                </a:solidFill>
                <a:highlight>
                  <a:schemeClr val="lt1"/>
                </a:highlight>
                <a:latin typeface="Georgia"/>
                <a:ea typeface="Georgia"/>
                <a:cs typeface="Georgia"/>
                <a:sym typeface="Georgia"/>
              </a:rPr>
              <a:t> </a:t>
            </a:r>
            <a:r>
              <a:rPr lang="en-GB" sz="2800" dirty="0" smtClean="0">
                <a:solidFill>
                  <a:schemeClr val="dk1"/>
                </a:solidFill>
                <a:highlight>
                  <a:schemeClr val="lt1"/>
                </a:highlight>
                <a:latin typeface="Georgia"/>
                <a:ea typeface="Georgia"/>
                <a:cs typeface="Georgia"/>
                <a:sym typeface="Georgia"/>
              </a:rPr>
              <a:t>The testing pyramid!</a:t>
            </a:r>
            <a:endParaRPr lang="en-GB" sz="2800" dirty="0">
              <a:solidFill>
                <a:schemeClr val="dk1"/>
              </a:solidFill>
              <a:highlight>
                <a:schemeClr val="lt1"/>
              </a:highlight>
              <a:latin typeface="Georgia"/>
              <a:ea typeface="Georgia"/>
              <a:cs typeface="Georgia"/>
              <a:sym typeface="Georgia"/>
            </a:endParaRPr>
          </a:p>
        </p:txBody>
      </p:sp>
    </p:spTree>
    <p:extLst>
      <p:ext uri="{BB962C8B-B14F-4D97-AF65-F5344CB8AC3E}">
        <p14:creationId xmlns:p14="http://schemas.microsoft.com/office/powerpoint/2010/main" val="6055658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304800" y="120183"/>
            <a:ext cx="11360800" cy="15187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AI</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91956" y="367029"/>
            <a:ext cx="6186487" cy="6083379"/>
          </a:xfrm>
          <a:prstGeom prst="rect">
            <a:avLst/>
          </a:prstGeom>
        </p:spPr>
      </p:pic>
    </p:spTree>
    <p:extLst>
      <p:ext uri="{BB962C8B-B14F-4D97-AF65-F5344CB8AC3E}">
        <p14:creationId xmlns:p14="http://schemas.microsoft.com/office/powerpoint/2010/main" val="8496045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74640" y="4961322"/>
            <a:ext cx="203200" cy="203200"/>
          </a:xfrm>
          <a:prstGeom prst="rect">
            <a:avLst/>
          </a:prstGeom>
          <a:noFill/>
          <a:ln>
            <a:noFill/>
          </a:ln>
        </p:spPr>
      </p:pic>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376240" y="825518"/>
            <a:ext cx="10970800" cy="5428000"/>
          </a:xfrm>
          <a:prstGeom prst="rect">
            <a:avLst/>
          </a:prstGeom>
          <a:noFill/>
          <a:ln>
            <a:noFill/>
          </a:ln>
        </p:spPr>
        <p:txBody>
          <a:bodyPr spcFirstLastPara="1" vert="horz" wrap="square" lIns="121900" tIns="121900" rIns="121900" bIns="121900" rtlCol="0" anchor="t" anchorCtr="0">
            <a:noAutofit/>
          </a:bodyPr>
          <a:lstStyle/>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r>
              <a:rPr lang="en-GB" sz="2667" dirty="0" smtClean="0">
                <a:solidFill>
                  <a:schemeClr val="dk1"/>
                </a:solidFill>
                <a:highlight>
                  <a:schemeClr val="lt1"/>
                </a:highlight>
                <a:latin typeface="Georgia"/>
                <a:ea typeface="Georgia"/>
                <a:cs typeface="Georgia"/>
                <a:sym typeface="Georgia"/>
                <a:hlinkClick r:id="rId4"/>
              </a:rPr>
              <a:t>https</a:t>
            </a:r>
            <a:r>
              <a:rPr lang="en-GB" sz="2667" dirty="0">
                <a:solidFill>
                  <a:schemeClr val="dk1"/>
                </a:solidFill>
                <a:highlight>
                  <a:schemeClr val="lt1"/>
                </a:highlight>
                <a:latin typeface="Georgia"/>
                <a:ea typeface="Georgia"/>
                <a:cs typeface="Georgia"/>
                <a:sym typeface="Georgia"/>
                <a:hlinkClick r:id="rId4"/>
              </a:rPr>
              <a:t>://www.linkedin.com/in/dileep-marway-3951402b</a:t>
            </a:r>
            <a:r>
              <a:rPr lang="en-GB" sz="2667" dirty="0" smtClean="0">
                <a:solidFill>
                  <a:schemeClr val="dk1"/>
                </a:solidFill>
                <a:highlight>
                  <a:schemeClr val="lt1"/>
                </a:highlight>
                <a:latin typeface="Georgia"/>
                <a:ea typeface="Georgia"/>
                <a:cs typeface="Georgia"/>
                <a:sym typeface="Georgia"/>
                <a:hlinkClick r:id="rId4"/>
              </a:rPr>
              <a:t>/</a:t>
            </a: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endParaRPr lang="en-GB" sz="2667" dirty="0" smtClean="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pPr>
            <a:r>
              <a:rPr lang="en-GB" sz="2667" dirty="0" smtClean="0">
                <a:solidFill>
                  <a:schemeClr val="dk1"/>
                </a:solidFill>
                <a:highlight>
                  <a:schemeClr val="lt1"/>
                </a:highlight>
                <a:latin typeface="Georgia"/>
                <a:ea typeface="Georgia"/>
                <a:cs typeface="Georgia"/>
                <a:sym typeface="Georgia"/>
              </a:rPr>
              <a:t>https</a:t>
            </a:r>
            <a:r>
              <a:rPr lang="en-GB" sz="2667" dirty="0">
                <a:solidFill>
                  <a:schemeClr val="dk1"/>
                </a:solidFill>
                <a:highlight>
                  <a:schemeClr val="lt1"/>
                </a:highlight>
                <a:latin typeface="Georgia"/>
                <a:ea typeface="Georgia"/>
                <a:cs typeface="Georgia"/>
                <a:sym typeface="Georgia"/>
              </a:rPr>
              <a:t>://</a:t>
            </a:r>
            <a:r>
              <a:rPr lang="en-GB" sz="2667" dirty="0" err="1">
                <a:solidFill>
                  <a:schemeClr val="dk1"/>
                </a:solidFill>
                <a:highlight>
                  <a:schemeClr val="lt1"/>
                </a:highlight>
                <a:latin typeface="Georgia"/>
                <a:ea typeface="Georgia"/>
                <a:cs typeface="Georgia"/>
                <a:sym typeface="Georgia"/>
              </a:rPr>
              <a:t>github.com</a:t>
            </a:r>
            <a:r>
              <a:rPr lang="en-GB" sz="2667" dirty="0">
                <a:solidFill>
                  <a:schemeClr val="dk1"/>
                </a:solidFill>
                <a:highlight>
                  <a:schemeClr val="lt1"/>
                </a:highlight>
                <a:latin typeface="Georgia"/>
                <a:ea typeface="Georgia"/>
                <a:cs typeface="Georgia"/>
                <a:sym typeface="Georgia"/>
              </a:rPr>
              <a:t>/</a:t>
            </a:r>
            <a:r>
              <a:rPr lang="en-GB" sz="2667" dirty="0" err="1">
                <a:solidFill>
                  <a:schemeClr val="dk1"/>
                </a:solidFill>
                <a:highlight>
                  <a:schemeClr val="lt1"/>
                </a:highlight>
                <a:latin typeface="Georgia"/>
                <a:ea typeface="Georgia"/>
                <a:cs typeface="Georgia"/>
                <a:sym typeface="Georgia"/>
              </a:rPr>
              <a:t>marwayd</a:t>
            </a:r>
            <a:endParaRPr lang="en-GB" sz="2667" dirty="0" smtClean="0">
              <a:solidFill>
                <a:schemeClr val="dk1"/>
              </a:solidFill>
              <a:highlight>
                <a:schemeClr val="lt1"/>
              </a:highlight>
              <a:latin typeface="Georgia"/>
              <a:ea typeface="Georgia"/>
              <a:cs typeface="Georgia"/>
              <a:sym typeface="Georgia"/>
            </a:endParaRPr>
          </a:p>
        </p:txBody>
      </p:sp>
      <p:pic>
        <p:nvPicPr>
          <p:cNvPr id="2" name="Picture 1"/>
          <p:cNvPicPr>
            <a:picLocks noChangeAspect="1"/>
          </p:cNvPicPr>
          <p:nvPr/>
        </p:nvPicPr>
        <p:blipFill rotWithShape="1">
          <a:blip r:embed="rId5">
            <a:extLst>
              <a:ext uri="{28A0092B-C50C-407E-A947-70E740481C1C}">
                <a14:useLocalDpi xmlns:a14="http://schemas.microsoft.com/office/drawing/2010/main" val="0"/>
              </a:ext>
            </a:extLst>
          </a:blip>
          <a:srcRect t="28796" b="38858"/>
          <a:stretch/>
        </p:blipFill>
        <p:spPr>
          <a:xfrm>
            <a:off x="71440" y="1349701"/>
            <a:ext cx="3638549" cy="882679"/>
          </a:xfrm>
          <a:prstGeom prst="rect">
            <a:avLst/>
          </a:prstGeom>
        </p:spPr>
      </p:pic>
      <p:pic>
        <p:nvPicPr>
          <p:cNvPr id="3" name="Picture 2"/>
          <p:cNvPicPr>
            <a:picLocks noChangeAspect="1"/>
          </p:cNvPicPr>
          <p:nvPr/>
        </p:nvPicPr>
        <p:blipFill rotWithShape="1">
          <a:blip r:embed="rId6">
            <a:extLst>
              <a:ext uri="{28A0092B-C50C-407E-A947-70E740481C1C}">
                <a14:useLocalDpi xmlns:a14="http://schemas.microsoft.com/office/drawing/2010/main" val="0"/>
              </a:ext>
            </a:extLst>
          </a:blip>
          <a:srcRect l="21648" t="6197" r="21248" b="9486"/>
          <a:stretch/>
        </p:blipFill>
        <p:spPr>
          <a:xfrm>
            <a:off x="969170" y="3157525"/>
            <a:ext cx="1843088" cy="1428751"/>
          </a:xfrm>
          <a:prstGeom prst="rect">
            <a:avLst/>
          </a:prstGeom>
        </p:spPr>
      </p:pic>
    </p:spTree>
    <p:extLst>
      <p:ext uri="{BB962C8B-B14F-4D97-AF65-F5344CB8AC3E}">
        <p14:creationId xmlns:p14="http://schemas.microsoft.com/office/powerpoint/2010/main" val="47547796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Question?</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411933" y="1135400"/>
            <a:ext cx="10970800" cy="5428000"/>
          </a:xfrm>
          <a:prstGeom prst="rect">
            <a:avLst/>
          </a:prstGeom>
          <a:noFill/>
          <a:ln>
            <a:noFill/>
          </a:ln>
        </p:spPr>
        <p:txBody>
          <a:bodyPr spcFirstLastPara="1" vert="horz" wrap="square" lIns="121900" tIns="121900" rIns="121900" bIns="121900" rtlCol="0" anchor="t" anchorCtr="0">
            <a:noAutofit/>
          </a:bodyPr>
          <a:lstStyle/>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smtClean="0">
              <a:solidFill>
                <a:schemeClr val="dk1"/>
              </a:solidFill>
              <a:highlight>
                <a:schemeClr val="lt1"/>
              </a:highlight>
              <a:latin typeface="Georgia"/>
              <a:ea typeface="Georgia"/>
              <a:cs typeface="Georgia"/>
              <a:sym typeface="Georgia"/>
            </a:endParaRPr>
          </a:p>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a:solidFill>
                <a:schemeClr val="dk1"/>
              </a:solidFill>
              <a:highlight>
                <a:schemeClr val="lt1"/>
              </a:highlight>
              <a:latin typeface="Georgia"/>
              <a:ea typeface="Georgia"/>
              <a:cs typeface="Georgia"/>
              <a:sym typeface="Georgia"/>
            </a:endParaRPr>
          </a:p>
          <a:p>
            <a:pPr marL="609585" lvl="0" indent="-474121" algn="l">
              <a:lnSpc>
                <a:spcPct val="115000"/>
              </a:lnSpc>
              <a:spcBef>
                <a:spcPts val="0"/>
              </a:spcBef>
              <a:buClr>
                <a:schemeClr val="dk1"/>
              </a:buClr>
              <a:buSzPts val="2000"/>
              <a:defRPr/>
            </a:pPr>
            <a:r>
              <a:rPr lang="en-GB" sz="3200">
                <a:solidFill>
                  <a:schemeClr val="dk1"/>
                </a:solidFill>
                <a:highlight>
                  <a:schemeClr val="lt1"/>
                </a:highlight>
                <a:latin typeface="Georgia"/>
                <a:ea typeface="Georgia"/>
                <a:cs typeface="Georgia"/>
                <a:sym typeface="Georgia"/>
              </a:rPr>
              <a:t>According to the World Quality Report </a:t>
            </a:r>
            <a:r>
              <a:rPr lang="mr-IN" sz="3200">
                <a:solidFill>
                  <a:schemeClr val="dk1"/>
                </a:solidFill>
                <a:highlight>
                  <a:schemeClr val="lt1"/>
                </a:highlight>
                <a:latin typeface="Georgia"/>
                <a:ea typeface="Georgia"/>
                <a:cs typeface="Georgia"/>
                <a:sym typeface="Georgia"/>
              </a:rPr>
              <a:t>–</a:t>
            </a:r>
            <a:r>
              <a:rPr lang="en-GB" sz="3200">
                <a:solidFill>
                  <a:schemeClr val="dk1"/>
                </a:solidFill>
                <a:highlight>
                  <a:schemeClr val="lt1"/>
                </a:highlight>
                <a:latin typeface="Georgia"/>
                <a:ea typeface="Georgia"/>
                <a:cs typeface="Georgia"/>
                <a:sym typeface="Georgia"/>
              </a:rPr>
              <a:t> 2018, what percentage of total IT budget allocation was allocated to QA and testing in 2017?</a:t>
            </a:r>
            <a:endParaRPr lang="en-GB" sz="3200" dirty="0">
              <a:solidFill>
                <a:schemeClr val="dk1"/>
              </a:solidFill>
              <a:highlight>
                <a:schemeClr val="lt1"/>
              </a:highlight>
              <a:latin typeface="Georgia"/>
              <a:ea typeface="Georgia"/>
              <a:cs typeface="Georgia"/>
              <a:sym typeface="Georgia"/>
            </a:endParaRPr>
          </a:p>
        </p:txBody>
      </p:sp>
    </p:spTree>
    <p:extLst>
      <p:ext uri="{BB962C8B-B14F-4D97-AF65-F5344CB8AC3E}">
        <p14:creationId xmlns:p14="http://schemas.microsoft.com/office/powerpoint/2010/main" val="14449661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Question?</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411933" y="1135400"/>
            <a:ext cx="10970800" cy="5428000"/>
          </a:xfrm>
          <a:prstGeom prst="rect">
            <a:avLst/>
          </a:prstGeom>
          <a:noFill/>
          <a:ln>
            <a:noFill/>
          </a:ln>
        </p:spPr>
        <p:txBody>
          <a:bodyPr spcFirstLastPara="1" vert="horz" wrap="square" lIns="121900" tIns="121900" rIns="121900" bIns="121900" rtlCol="0" anchor="t" anchorCtr="0">
            <a:noAutofit/>
          </a:bodyPr>
          <a:lstStyle/>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smtClean="0">
              <a:solidFill>
                <a:schemeClr val="dk1"/>
              </a:solidFill>
              <a:highlight>
                <a:schemeClr val="lt1"/>
              </a:highlight>
              <a:latin typeface="Georgia"/>
              <a:ea typeface="Georgia"/>
              <a:cs typeface="Georgia"/>
              <a:sym typeface="Georgia"/>
            </a:endParaRPr>
          </a:p>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endParaRPr lang="en-GB" sz="2667" dirty="0">
              <a:solidFill>
                <a:schemeClr val="dk1"/>
              </a:solidFill>
              <a:highlight>
                <a:schemeClr val="lt1"/>
              </a:highlight>
              <a:latin typeface="Georgia"/>
              <a:ea typeface="Georgia"/>
              <a:cs typeface="Georgia"/>
              <a:sym typeface="Georgia"/>
            </a:endParaRPr>
          </a:p>
          <a:p>
            <a:pPr marL="609585" marR="0" lvl="0" indent="-474121" algn="l" defTabSz="914400" eaLnBrk="1" fontAlgn="auto" latinLnBrk="0" hangingPunct="1">
              <a:lnSpc>
                <a:spcPct val="115000"/>
              </a:lnSpc>
              <a:spcBef>
                <a:spcPts val="0"/>
              </a:spcBef>
              <a:spcAft>
                <a:spcPts val="0"/>
              </a:spcAft>
              <a:buClr>
                <a:schemeClr val="dk1"/>
              </a:buClr>
              <a:buSzPts val="2000"/>
              <a:buFont typeface="Georgia"/>
              <a:buNone/>
              <a:tabLst/>
              <a:defRPr/>
            </a:pPr>
            <a:r>
              <a:rPr lang="en-GB" sz="3200" dirty="0" smtClean="0">
                <a:solidFill>
                  <a:schemeClr val="dk1"/>
                </a:solidFill>
                <a:highlight>
                  <a:schemeClr val="lt1"/>
                </a:highlight>
                <a:latin typeface="Georgia"/>
                <a:ea typeface="Georgia"/>
                <a:cs typeface="Georgia"/>
                <a:sym typeface="Georgia"/>
              </a:rPr>
              <a:t>     According to the World Quality Report </a:t>
            </a:r>
            <a:r>
              <a:rPr lang="mr-IN" sz="3200" dirty="0" smtClean="0">
                <a:solidFill>
                  <a:schemeClr val="dk1"/>
                </a:solidFill>
                <a:highlight>
                  <a:schemeClr val="lt1"/>
                </a:highlight>
                <a:latin typeface="Georgia"/>
                <a:ea typeface="Georgia"/>
                <a:cs typeface="Georgia"/>
                <a:sym typeface="Georgia"/>
              </a:rPr>
              <a:t>–</a:t>
            </a:r>
            <a:r>
              <a:rPr lang="en-GB" sz="3200" dirty="0" smtClean="0">
                <a:solidFill>
                  <a:schemeClr val="dk1"/>
                </a:solidFill>
                <a:highlight>
                  <a:schemeClr val="lt1"/>
                </a:highlight>
                <a:latin typeface="Georgia"/>
                <a:ea typeface="Georgia"/>
                <a:cs typeface="Georgia"/>
                <a:sym typeface="Georgia"/>
              </a:rPr>
              <a:t> 2018, what percentage of total IT budget allocation was allocated to QA and testing in 2017?</a:t>
            </a:r>
            <a:endParaRPr lang="en-GB" sz="3200" dirty="0">
              <a:solidFill>
                <a:schemeClr val="dk1"/>
              </a:solidFill>
              <a:highlight>
                <a:schemeClr val="lt1"/>
              </a:highlight>
              <a:latin typeface="Georgia"/>
              <a:ea typeface="Georgia"/>
              <a:cs typeface="Georgia"/>
              <a:sym typeface="Georgia"/>
            </a:endParaRPr>
          </a:p>
        </p:txBody>
      </p:sp>
    </p:spTree>
    <p:extLst>
      <p:ext uri="{BB962C8B-B14F-4D97-AF65-F5344CB8AC3E}">
        <p14:creationId xmlns:p14="http://schemas.microsoft.com/office/powerpoint/2010/main" val="7172837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Overview:</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66" name="Shape 66"/>
          <p:cNvSpPr txBox="1">
            <a:spLocks noGrp="1"/>
          </p:cNvSpPr>
          <p:nvPr>
            <p:ph type="subTitle" idx="1"/>
          </p:nvPr>
        </p:nvSpPr>
        <p:spPr>
          <a:xfrm>
            <a:off x="411933" y="1135400"/>
            <a:ext cx="10970800" cy="5428000"/>
          </a:xfrm>
          <a:prstGeom prst="rect">
            <a:avLst/>
          </a:prstGeom>
          <a:noFill/>
          <a:ln>
            <a:noFill/>
          </a:ln>
        </p:spPr>
        <p:txBody>
          <a:bodyPr spcFirstLastPara="1" vert="horz" wrap="square" lIns="121900" tIns="121900" rIns="121900" bIns="121900" rtlCol="0" anchor="t" anchorCtr="0">
            <a:noAutofit/>
          </a:bodyPr>
          <a:lstStyle/>
          <a:p>
            <a:pPr marL="609585" indent="-474121" algn="l">
              <a:lnSpc>
                <a:spcPct val="115000"/>
              </a:lnSpc>
              <a:spcBef>
                <a:spcPts val="0"/>
              </a:spcBef>
              <a:buClr>
                <a:schemeClr val="dk1"/>
              </a:buClr>
              <a:buSzPts val="2000"/>
              <a:buFont typeface="Georgia"/>
              <a:buChar char="●"/>
            </a:pPr>
            <a:r>
              <a:rPr lang="en-GB" sz="2667" dirty="0" smtClean="0">
                <a:solidFill>
                  <a:schemeClr val="dk1"/>
                </a:solidFill>
                <a:highlight>
                  <a:schemeClr val="lt1"/>
                </a:highlight>
                <a:latin typeface="Georgia"/>
                <a:ea typeface="Georgia"/>
                <a:cs typeface="Georgia"/>
                <a:sym typeface="Georgia"/>
              </a:rPr>
              <a:t>My </a:t>
            </a:r>
            <a:r>
              <a:rPr lang="en-GB" sz="2667" dirty="0">
                <a:solidFill>
                  <a:schemeClr val="dk1"/>
                </a:solidFill>
                <a:highlight>
                  <a:schemeClr val="lt1"/>
                </a:highlight>
                <a:latin typeface="Georgia"/>
                <a:ea typeface="Georgia"/>
                <a:cs typeface="Georgia"/>
                <a:sym typeface="Georgia"/>
              </a:rPr>
              <a:t>testing journey</a:t>
            </a:r>
          </a:p>
          <a:p>
            <a:pPr marL="609585" indent="-474121" algn="l">
              <a:lnSpc>
                <a:spcPct val="115000"/>
              </a:lnSpc>
              <a:spcBef>
                <a:spcPts val="0"/>
              </a:spcBef>
              <a:buClr>
                <a:schemeClr val="dk1"/>
              </a:buClr>
              <a:buSzPts val="2000"/>
              <a:buFont typeface="Georgia"/>
              <a:buChar char="●"/>
            </a:pPr>
            <a:r>
              <a:rPr lang="en-GB" sz="2667" dirty="0">
                <a:solidFill>
                  <a:schemeClr val="dk1"/>
                </a:solidFill>
                <a:highlight>
                  <a:schemeClr val="lt1"/>
                </a:highlight>
                <a:latin typeface="Georgia"/>
                <a:ea typeface="Georgia"/>
                <a:cs typeface="Georgia"/>
                <a:sym typeface="Georgia"/>
              </a:rPr>
              <a:t>How has testing changed?</a:t>
            </a:r>
          </a:p>
          <a:p>
            <a:pPr marL="609585" indent="-474121" algn="l">
              <a:lnSpc>
                <a:spcPct val="115000"/>
              </a:lnSpc>
              <a:spcBef>
                <a:spcPts val="0"/>
              </a:spcBef>
              <a:buClr>
                <a:schemeClr val="dk1"/>
              </a:buClr>
              <a:buSzPts val="2000"/>
              <a:buFont typeface="Georgia"/>
              <a:buChar char="●"/>
            </a:pPr>
            <a:r>
              <a:rPr lang="en-GB" sz="2667" dirty="0">
                <a:solidFill>
                  <a:schemeClr val="dk1"/>
                </a:solidFill>
                <a:highlight>
                  <a:schemeClr val="lt1"/>
                </a:highlight>
                <a:latin typeface="Georgia"/>
                <a:ea typeface="Georgia"/>
                <a:cs typeface="Georgia"/>
                <a:sym typeface="Georgia"/>
              </a:rPr>
              <a:t>What are we?</a:t>
            </a:r>
          </a:p>
          <a:p>
            <a:pPr marL="609585" indent="-474121" algn="l">
              <a:lnSpc>
                <a:spcPct val="115000"/>
              </a:lnSpc>
              <a:spcBef>
                <a:spcPts val="0"/>
              </a:spcBef>
              <a:buClr>
                <a:schemeClr val="dk1"/>
              </a:buClr>
              <a:buSzPts val="2000"/>
              <a:buFont typeface="Georgia"/>
              <a:buChar char="●"/>
            </a:pPr>
            <a:r>
              <a:rPr lang="en-GB" sz="2667" dirty="0" smtClean="0">
                <a:solidFill>
                  <a:schemeClr val="dk1"/>
                </a:solidFill>
                <a:highlight>
                  <a:schemeClr val="lt1"/>
                </a:highlight>
                <a:latin typeface="Georgia"/>
                <a:ea typeface="Georgia"/>
                <a:cs typeface="Georgia"/>
                <a:sym typeface="Georgia"/>
              </a:rPr>
              <a:t>My 10 Tips </a:t>
            </a:r>
            <a:r>
              <a:rPr lang="en-GB" sz="2667" dirty="0">
                <a:solidFill>
                  <a:schemeClr val="dk1"/>
                </a:solidFill>
                <a:highlight>
                  <a:schemeClr val="lt1"/>
                </a:highlight>
                <a:latin typeface="Georgia"/>
                <a:ea typeface="Georgia"/>
                <a:cs typeface="Georgia"/>
                <a:sym typeface="Georgia"/>
              </a:rPr>
              <a:t>for </a:t>
            </a:r>
            <a:r>
              <a:rPr lang="en-GB" sz="2667" dirty="0" smtClean="0">
                <a:solidFill>
                  <a:schemeClr val="dk1"/>
                </a:solidFill>
                <a:highlight>
                  <a:schemeClr val="lt1"/>
                </a:highlight>
                <a:latin typeface="Georgia"/>
                <a:ea typeface="Georgia"/>
                <a:cs typeface="Georgia"/>
                <a:sym typeface="Georgia"/>
              </a:rPr>
              <a:t>testers</a:t>
            </a:r>
            <a:endParaRPr lang="en-GB" sz="2667" dirty="0">
              <a:solidFill>
                <a:schemeClr val="dk1"/>
              </a:solidFill>
              <a:highlight>
                <a:schemeClr val="lt1"/>
              </a:highlight>
              <a:latin typeface="Georgia"/>
              <a:ea typeface="Georgia"/>
              <a:cs typeface="Georgia"/>
              <a:sym typeface="Georgia"/>
            </a:endParaRPr>
          </a:p>
        </p:txBody>
      </p:sp>
      <p:pic>
        <p:nvPicPr>
          <p:cNvPr id="7" name="Picture 2" descr="mage result for overview"/>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31635" y="2943225"/>
            <a:ext cx="7457619" cy="32627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809953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a:solidFill>
                  <a:srgbClr val="121212"/>
                </a:solidFill>
                <a:latin typeface="Georgia"/>
                <a:ea typeface="Georgia"/>
                <a:cs typeface="Georgia"/>
                <a:sym typeface="Georgia"/>
              </a:rPr>
              <a:t>My pilgrimage</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8" name="Down Arrow 7"/>
          <p:cNvSpPr/>
          <p:nvPr/>
        </p:nvSpPr>
        <p:spPr>
          <a:xfrm>
            <a:off x="853108" y="1276966"/>
            <a:ext cx="857250" cy="5143500"/>
          </a:xfrm>
          <a:prstGeom prst="downArrow">
            <a:avLst/>
          </a:prstGeom>
          <a:gradFill>
            <a:gsLst>
              <a:gs pos="0">
                <a:srgbClr val="FF0000"/>
              </a:gs>
              <a:gs pos="74000">
                <a:schemeClr val="accent2">
                  <a:lumMod val="45000"/>
                  <a:lumOff val="55000"/>
                </a:schemeClr>
              </a:gs>
              <a:gs pos="83000">
                <a:schemeClr val="accent2">
                  <a:lumMod val="45000"/>
                  <a:lumOff val="55000"/>
                </a:schemeClr>
              </a:gs>
              <a:gs pos="100000">
                <a:schemeClr val="bg1">
                  <a:lumMod val="95000"/>
                </a:schemeClr>
              </a:gs>
            </a:gsLst>
            <a:lin ang="5400000" scaled="1"/>
          </a:gradFill>
          <a:ln>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396032" y="1705591"/>
            <a:ext cx="1975817" cy="646331"/>
          </a:xfrm>
          <a:prstGeom prst="rect">
            <a:avLst/>
          </a:prstGeom>
          <a:noFill/>
        </p:spPr>
        <p:txBody>
          <a:bodyPr wrap="square" lIns="91440" tIns="45720" rIns="91440" bIns="45720">
            <a:spAutoFit/>
          </a:bodyPr>
          <a:lstStyle/>
          <a:p>
            <a:pPr algn="ctr"/>
            <a:r>
              <a:rPr lang="en-GB" sz="3600" b="0" cap="none" spc="0" dirty="0" smtClean="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rPr>
              <a:t>2006</a:t>
            </a:r>
            <a:endParaRPr lang="en-GB" sz="3600" b="0" cap="none" spc="0" dirty="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14773" y="1682394"/>
            <a:ext cx="3810000" cy="596900"/>
          </a:xfrm>
          <a:prstGeom prst="rect">
            <a:avLst/>
          </a:prstGeom>
        </p:spPr>
      </p:pic>
      <p:sp>
        <p:nvSpPr>
          <p:cNvPr id="10" name="Rectangle 9"/>
          <p:cNvSpPr/>
          <p:nvPr/>
        </p:nvSpPr>
        <p:spPr>
          <a:xfrm>
            <a:off x="1396031" y="3353237"/>
            <a:ext cx="1975817" cy="646331"/>
          </a:xfrm>
          <a:prstGeom prst="rect">
            <a:avLst/>
          </a:prstGeom>
          <a:noFill/>
        </p:spPr>
        <p:txBody>
          <a:bodyPr wrap="square" lIns="91440" tIns="45720" rIns="91440" bIns="45720">
            <a:spAutoFit/>
          </a:bodyPr>
          <a:lstStyle/>
          <a:p>
            <a:pPr algn="ctr"/>
            <a:r>
              <a:rPr lang="en-GB" sz="3600" b="0" cap="none" spc="0" dirty="0" smtClean="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rPr>
              <a:t>2010</a:t>
            </a:r>
            <a:endParaRPr lang="en-GB" sz="3600" b="0" cap="none" spc="0" dirty="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endParaRPr>
          </a:p>
        </p:txBody>
      </p:sp>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60295" y="2826288"/>
            <a:ext cx="1868956" cy="1868956"/>
          </a:xfrm>
          <a:prstGeom prst="rect">
            <a:avLst/>
          </a:prstGeom>
        </p:spPr>
      </p:pic>
      <p:sp>
        <p:nvSpPr>
          <p:cNvPr id="12" name="Rectangle 11"/>
          <p:cNvSpPr/>
          <p:nvPr/>
        </p:nvSpPr>
        <p:spPr>
          <a:xfrm>
            <a:off x="1396031" y="5277287"/>
            <a:ext cx="1975817" cy="646331"/>
          </a:xfrm>
          <a:prstGeom prst="rect">
            <a:avLst/>
          </a:prstGeom>
          <a:noFill/>
        </p:spPr>
        <p:txBody>
          <a:bodyPr wrap="square" lIns="91440" tIns="45720" rIns="91440" bIns="45720">
            <a:spAutoFit/>
          </a:bodyPr>
          <a:lstStyle/>
          <a:p>
            <a:pPr algn="ctr"/>
            <a:r>
              <a:rPr lang="en-GB" sz="3600" b="0" cap="none" spc="0" dirty="0" smtClean="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rPr>
              <a:t>2012</a:t>
            </a:r>
            <a:endParaRPr lang="en-GB" sz="3600" b="0" cap="none" spc="0" dirty="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endParaRPr>
          </a:p>
        </p:txBody>
      </p:sp>
      <p:pic>
        <p:nvPicPr>
          <p:cNvPr id="13" name="Picture 1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81159" y="5342297"/>
            <a:ext cx="1805254" cy="653064"/>
          </a:xfrm>
          <a:prstGeom prst="rect">
            <a:avLst/>
          </a:prstGeom>
        </p:spPr>
      </p:pic>
    </p:spTree>
    <p:extLst>
      <p:ext uri="{BB962C8B-B14F-4D97-AF65-F5344CB8AC3E}">
        <p14:creationId xmlns:p14="http://schemas.microsoft.com/office/powerpoint/2010/main" val="52963478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8" name="Down Arrow 7"/>
          <p:cNvSpPr/>
          <p:nvPr/>
        </p:nvSpPr>
        <p:spPr>
          <a:xfrm>
            <a:off x="925426" y="902305"/>
            <a:ext cx="857250" cy="5143500"/>
          </a:xfrm>
          <a:prstGeom prst="downArrow">
            <a:avLst/>
          </a:prstGeom>
          <a:gradFill>
            <a:gsLst>
              <a:gs pos="0">
                <a:srgbClr val="FF0000"/>
              </a:gs>
              <a:gs pos="74000">
                <a:schemeClr val="accent2">
                  <a:lumMod val="45000"/>
                  <a:lumOff val="55000"/>
                </a:schemeClr>
              </a:gs>
              <a:gs pos="83000">
                <a:schemeClr val="accent2">
                  <a:lumMod val="45000"/>
                  <a:lumOff val="55000"/>
                </a:schemeClr>
              </a:gs>
              <a:gs pos="100000">
                <a:schemeClr val="bg1">
                  <a:lumMod val="95000"/>
                </a:schemeClr>
              </a:gs>
            </a:gsLst>
            <a:lin ang="5400000" scaled="1"/>
          </a:gradFill>
          <a:ln>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1396032" y="1705591"/>
            <a:ext cx="1975817" cy="646331"/>
          </a:xfrm>
          <a:prstGeom prst="rect">
            <a:avLst/>
          </a:prstGeom>
          <a:noFill/>
        </p:spPr>
        <p:txBody>
          <a:bodyPr wrap="square" lIns="91440" tIns="45720" rIns="91440" bIns="45720">
            <a:spAutoFit/>
          </a:bodyPr>
          <a:lstStyle/>
          <a:p>
            <a:pPr algn="ctr"/>
            <a:r>
              <a:rPr lang="en-GB" sz="3600" b="0" cap="none" spc="0" dirty="0" smtClean="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rPr>
              <a:t>2014</a:t>
            </a:r>
            <a:endParaRPr lang="en-GB" sz="3600" b="0" cap="none" spc="0" dirty="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endParaRPr>
          </a:p>
        </p:txBody>
      </p:sp>
      <p:sp>
        <p:nvSpPr>
          <p:cNvPr id="12" name="Rectangle 11"/>
          <p:cNvSpPr/>
          <p:nvPr/>
        </p:nvSpPr>
        <p:spPr>
          <a:xfrm>
            <a:off x="1354051" y="3680113"/>
            <a:ext cx="1975817" cy="646331"/>
          </a:xfrm>
          <a:prstGeom prst="rect">
            <a:avLst/>
          </a:prstGeom>
          <a:noFill/>
        </p:spPr>
        <p:txBody>
          <a:bodyPr wrap="square" lIns="91440" tIns="45720" rIns="91440" bIns="45720">
            <a:spAutoFit/>
          </a:bodyPr>
          <a:lstStyle/>
          <a:p>
            <a:pPr algn="ctr"/>
            <a:r>
              <a:rPr lang="en-GB" sz="3600" b="0" cap="none" spc="0" dirty="0" smtClean="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rPr>
              <a:t>2017</a:t>
            </a:r>
            <a:endParaRPr lang="en-GB" sz="3600" b="0" cap="none" spc="0" dirty="0">
              <a:ln w="0"/>
              <a:solidFill>
                <a:schemeClr val="tx1"/>
              </a:solidFill>
              <a:effectLst>
                <a:outerShdw blurRad="38100" dist="19050" dir="2700000" algn="tl" rotWithShape="0">
                  <a:schemeClr val="dk1">
                    <a:alpha val="40000"/>
                  </a:schemeClr>
                </a:outerShdw>
              </a:effectLst>
              <a:latin typeface="Georgia" charset="0"/>
              <a:ea typeface="Georgia" charset="0"/>
              <a:cs typeface="Georgia" charset="0"/>
            </a:endParaRPr>
          </a:p>
        </p:txBody>
      </p:sp>
      <p:pic>
        <p:nvPicPr>
          <p:cNvPr id="14" name="Picture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2455" y="1705591"/>
            <a:ext cx="2486025" cy="726309"/>
          </a:xfrm>
          <a:prstGeom prst="rect">
            <a:avLst/>
          </a:prstGeom>
        </p:spPr>
      </p:pic>
      <p:pic>
        <p:nvPicPr>
          <p:cNvPr id="15" name="Picture 1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47774" y="3195989"/>
            <a:ext cx="3075385" cy="1614577"/>
          </a:xfrm>
          <a:prstGeom prst="rect">
            <a:avLst/>
          </a:prstGeom>
        </p:spPr>
      </p:pic>
    </p:spTree>
    <p:extLst>
      <p:ext uri="{BB962C8B-B14F-4D97-AF65-F5344CB8AC3E}">
        <p14:creationId xmlns:p14="http://schemas.microsoft.com/office/powerpoint/2010/main" val="130807733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Testing changes</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14" name="Right Arrow 13"/>
          <p:cNvSpPr/>
          <p:nvPr/>
        </p:nvSpPr>
        <p:spPr>
          <a:xfrm>
            <a:off x="721562" y="1005254"/>
            <a:ext cx="10929938" cy="1743075"/>
          </a:xfrm>
          <a:prstGeom prst="rightArrow">
            <a:avLst/>
          </a:prstGeom>
          <a:gradFill flip="none" rotWithShape="1">
            <a:gsLst>
              <a:gs pos="0">
                <a:srgbClr val="00B050"/>
              </a:gs>
              <a:gs pos="47000">
                <a:schemeClr val="accent6">
                  <a:lumMod val="20000"/>
                  <a:lumOff val="80000"/>
                </a:schemeClr>
              </a:gs>
              <a:gs pos="83000">
                <a:srgbClr val="FF0000"/>
              </a:gs>
              <a:gs pos="100000">
                <a:schemeClr val="bg1"/>
              </a:gs>
            </a:gsLst>
            <a:lin ang="108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957264" y="1584403"/>
            <a:ext cx="1528763" cy="584775"/>
          </a:xfrm>
          <a:prstGeom prst="rect">
            <a:avLst/>
          </a:prstGeom>
          <a:noFill/>
        </p:spPr>
        <p:txBody>
          <a:bodyPr wrap="square" rtlCol="0">
            <a:spAutoFit/>
          </a:bodyPr>
          <a:lstStyle/>
          <a:p>
            <a:r>
              <a:rPr lang="en-US" sz="3200" dirty="0" smtClean="0">
                <a:solidFill>
                  <a:schemeClr val="bg1"/>
                </a:solidFill>
                <a:latin typeface="Georgia" charset="0"/>
                <a:ea typeface="Georgia" charset="0"/>
                <a:cs typeface="Georgia" charset="0"/>
              </a:rPr>
              <a:t>2006</a:t>
            </a:r>
            <a:endParaRPr lang="en-US" dirty="0">
              <a:solidFill>
                <a:schemeClr val="bg1"/>
              </a:solidFill>
              <a:latin typeface="Georgia" charset="0"/>
              <a:ea typeface="Georgia" charset="0"/>
              <a:cs typeface="Georgia" charset="0"/>
            </a:endParaRPr>
          </a:p>
        </p:txBody>
      </p:sp>
      <p:sp>
        <p:nvSpPr>
          <p:cNvPr id="16" name="TextBox 15"/>
          <p:cNvSpPr txBox="1"/>
          <p:nvPr/>
        </p:nvSpPr>
        <p:spPr>
          <a:xfrm>
            <a:off x="3595689" y="1584403"/>
            <a:ext cx="1528763" cy="584775"/>
          </a:xfrm>
          <a:prstGeom prst="rect">
            <a:avLst/>
          </a:prstGeom>
          <a:noFill/>
        </p:spPr>
        <p:txBody>
          <a:bodyPr wrap="square" rtlCol="0">
            <a:spAutoFit/>
          </a:bodyPr>
          <a:lstStyle/>
          <a:p>
            <a:r>
              <a:rPr lang="en-US" sz="3200" dirty="0" smtClean="0">
                <a:solidFill>
                  <a:schemeClr val="bg1"/>
                </a:solidFill>
                <a:latin typeface="Georgia" charset="0"/>
                <a:ea typeface="Georgia" charset="0"/>
                <a:cs typeface="Georgia" charset="0"/>
              </a:rPr>
              <a:t>2011</a:t>
            </a:r>
            <a:endParaRPr lang="en-US" dirty="0">
              <a:solidFill>
                <a:schemeClr val="bg1"/>
              </a:solidFill>
              <a:latin typeface="Georgia" charset="0"/>
              <a:ea typeface="Georgia" charset="0"/>
              <a:cs typeface="Georgia" charset="0"/>
            </a:endParaRPr>
          </a:p>
        </p:txBody>
      </p:sp>
      <p:sp>
        <p:nvSpPr>
          <p:cNvPr id="17" name="TextBox 16"/>
          <p:cNvSpPr txBox="1"/>
          <p:nvPr/>
        </p:nvSpPr>
        <p:spPr>
          <a:xfrm>
            <a:off x="6234114" y="1568602"/>
            <a:ext cx="1528763" cy="584775"/>
          </a:xfrm>
          <a:prstGeom prst="rect">
            <a:avLst/>
          </a:prstGeom>
          <a:noFill/>
        </p:spPr>
        <p:txBody>
          <a:bodyPr wrap="square" rtlCol="0">
            <a:spAutoFit/>
          </a:bodyPr>
          <a:lstStyle/>
          <a:p>
            <a:r>
              <a:rPr lang="en-US" sz="3200" dirty="0" smtClean="0">
                <a:solidFill>
                  <a:schemeClr val="bg1"/>
                </a:solidFill>
                <a:latin typeface="Georgia" charset="0"/>
                <a:ea typeface="Georgia" charset="0"/>
                <a:cs typeface="Georgia" charset="0"/>
              </a:rPr>
              <a:t>2015</a:t>
            </a:r>
            <a:endParaRPr lang="en-US" dirty="0">
              <a:solidFill>
                <a:schemeClr val="bg1"/>
              </a:solidFill>
              <a:latin typeface="Georgia" charset="0"/>
              <a:ea typeface="Georgia" charset="0"/>
              <a:cs typeface="Georgia" charset="0"/>
            </a:endParaRPr>
          </a:p>
        </p:txBody>
      </p:sp>
      <p:sp>
        <p:nvSpPr>
          <p:cNvPr id="18" name="TextBox 17"/>
          <p:cNvSpPr txBox="1"/>
          <p:nvPr/>
        </p:nvSpPr>
        <p:spPr>
          <a:xfrm>
            <a:off x="9448760" y="1584401"/>
            <a:ext cx="1528763" cy="584775"/>
          </a:xfrm>
          <a:prstGeom prst="rect">
            <a:avLst/>
          </a:prstGeom>
          <a:noFill/>
        </p:spPr>
        <p:txBody>
          <a:bodyPr wrap="square" rtlCol="0">
            <a:spAutoFit/>
          </a:bodyPr>
          <a:lstStyle/>
          <a:p>
            <a:r>
              <a:rPr lang="en-US" sz="3200" dirty="0" smtClean="0">
                <a:solidFill>
                  <a:schemeClr val="bg1"/>
                </a:solidFill>
                <a:latin typeface="Georgia" charset="0"/>
                <a:ea typeface="Georgia" charset="0"/>
                <a:cs typeface="Georgia" charset="0"/>
              </a:rPr>
              <a:t>2017</a:t>
            </a:r>
            <a:endParaRPr lang="en-US" dirty="0">
              <a:solidFill>
                <a:schemeClr val="bg1"/>
              </a:solidFill>
              <a:latin typeface="Georgia" charset="0"/>
              <a:ea typeface="Georgia" charset="0"/>
              <a:cs typeface="Georgia" charset="0"/>
            </a:endParaRPr>
          </a:p>
        </p:txBody>
      </p:sp>
      <p:sp>
        <p:nvSpPr>
          <p:cNvPr id="19" name="Folded Corner 18"/>
          <p:cNvSpPr/>
          <p:nvPr/>
        </p:nvSpPr>
        <p:spPr>
          <a:xfrm>
            <a:off x="678657" y="2623310"/>
            <a:ext cx="2085975" cy="1000125"/>
          </a:xfrm>
          <a:prstGeom prst="foldedCorner">
            <a:avLst/>
          </a:prstGeom>
          <a:solidFill>
            <a:schemeClr val="accent4">
              <a:lumMod val="20000"/>
              <a:lumOff val="80000"/>
            </a:schemeClr>
          </a:solidFill>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Manual Testing</a:t>
            </a:r>
            <a:endParaRPr lang="en-US" dirty="0">
              <a:solidFill>
                <a:schemeClr val="tx1"/>
              </a:solidFill>
              <a:latin typeface="Georgia" charset="0"/>
              <a:ea typeface="Georgia" charset="0"/>
              <a:cs typeface="Georgia" charset="0"/>
            </a:endParaRPr>
          </a:p>
        </p:txBody>
      </p:sp>
      <p:sp>
        <p:nvSpPr>
          <p:cNvPr id="20" name="Folded Corner 19"/>
          <p:cNvSpPr/>
          <p:nvPr/>
        </p:nvSpPr>
        <p:spPr>
          <a:xfrm>
            <a:off x="678657" y="3736176"/>
            <a:ext cx="2085975" cy="1000125"/>
          </a:xfrm>
          <a:prstGeom prst="foldedCorner">
            <a:avLst/>
          </a:prstGeom>
          <a:solidFill>
            <a:schemeClr val="accent4">
              <a:lumMod val="20000"/>
              <a:lumOff val="80000"/>
            </a:schemeClr>
          </a:solidFill>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Minimal reporting</a:t>
            </a:r>
            <a:endParaRPr lang="en-US" dirty="0">
              <a:solidFill>
                <a:schemeClr val="tx1"/>
              </a:solidFill>
              <a:latin typeface="Georgia" charset="0"/>
              <a:ea typeface="Georgia" charset="0"/>
              <a:cs typeface="Georgia" charset="0"/>
            </a:endParaRPr>
          </a:p>
        </p:txBody>
      </p:sp>
      <p:sp>
        <p:nvSpPr>
          <p:cNvPr id="21" name="Folded Corner 20"/>
          <p:cNvSpPr/>
          <p:nvPr/>
        </p:nvSpPr>
        <p:spPr>
          <a:xfrm>
            <a:off x="3181208" y="2623310"/>
            <a:ext cx="2085975" cy="1000125"/>
          </a:xfrm>
          <a:prstGeom prst="foldedCorner">
            <a:avLst/>
          </a:prstGeom>
          <a:solidFill>
            <a:schemeClr val="accent1">
              <a:lumMod val="20000"/>
              <a:lumOff val="80000"/>
            </a:schemeClr>
          </a:solidFill>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Mainly manual Testing</a:t>
            </a:r>
            <a:endParaRPr lang="en-US" dirty="0">
              <a:solidFill>
                <a:schemeClr val="tx1"/>
              </a:solidFill>
              <a:latin typeface="Georgia" charset="0"/>
              <a:ea typeface="Georgia" charset="0"/>
              <a:cs typeface="Georgia" charset="0"/>
            </a:endParaRPr>
          </a:p>
        </p:txBody>
      </p:sp>
      <p:sp>
        <p:nvSpPr>
          <p:cNvPr id="22" name="Folded Corner 21"/>
          <p:cNvSpPr/>
          <p:nvPr/>
        </p:nvSpPr>
        <p:spPr>
          <a:xfrm>
            <a:off x="3195497" y="3736176"/>
            <a:ext cx="2085975" cy="1000125"/>
          </a:xfrm>
          <a:prstGeom prst="foldedCorner">
            <a:avLst/>
          </a:prstGeom>
          <a:solidFill>
            <a:schemeClr val="accent1">
              <a:lumMod val="20000"/>
              <a:lumOff val="80000"/>
            </a:schemeClr>
          </a:solidFill>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Minimal automation</a:t>
            </a:r>
            <a:endParaRPr lang="en-US" dirty="0">
              <a:solidFill>
                <a:schemeClr val="tx1"/>
              </a:solidFill>
              <a:latin typeface="Georgia" charset="0"/>
              <a:ea typeface="Georgia" charset="0"/>
              <a:cs typeface="Georgia" charset="0"/>
            </a:endParaRPr>
          </a:p>
        </p:txBody>
      </p:sp>
      <p:sp>
        <p:nvSpPr>
          <p:cNvPr id="23" name="Folded Corner 22"/>
          <p:cNvSpPr/>
          <p:nvPr/>
        </p:nvSpPr>
        <p:spPr>
          <a:xfrm>
            <a:off x="3181207" y="4849042"/>
            <a:ext cx="2085975" cy="1000125"/>
          </a:xfrm>
          <a:prstGeom prst="foldedCorner">
            <a:avLst/>
          </a:prstGeom>
          <a:solidFill>
            <a:schemeClr val="accent1">
              <a:lumMod val="20000"/>
              <a:lumOff val="80000"/>
            </a:schemeClr>
          </a:solidFill>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QA challenges </a:t>
            </a:r>
            <a:r>
              <a:rPr lang="mr-IN" dirty="0" smtClean="0">
                <a:solidFill>
                  <a:schemeClr val="tx1"/>
                </a:solidFill>
                <a:latin typeface="Georgia" charset="0"/>
                <a:ea typeface="Georgia" charset="0"/>
                <a:cs typeface="Georgia" charset="0"/>
              </a:rPr>
              <a:t>–</a:t>
            </a:r>
            <a:r>
              <a:rPr lang="en-US" dirty="0" smtClean="0">
                <a:solidFill>
                  <a:schemeClr val="tx1"/>
                </a:solidFill>
                <a:latin typeface="Georgia" charset="0"/>
                <a:ea typeface="Georgia" charset="0"/>
                <a:cs typeface="Georgia" charset="0"/>
              </a:rPr>
              <a:t> lack of buy in</a:t>
            </a:r>
            <a:endParaRPr lang="en-US" dirty="0">
              <a:solidFill>
                <a:schemeClr val="tx1"/>
              </a:solidFill>
              <a:latin typeface="Georgia" charset="0"/>
              <a:ea typeface="Georgia" charset="0"/>
              <a:cs typeface="Georgia" charset="0"/>
            </a:endParaRPr>
          </a:p>
        </p:txBody>
      </p:sp>
      <p:sp>
        <p:nvSpPr>
          <p:cNvPr id="24" name="Folded Corner 23"/>
          <p:cNvSpPr/>
          <p:nvPr/>
        </p:nvSpPr>
        <p:spPr>
          <a:xfrm>
            <a:off x="5955507" y="2674322"/>
            <a:ext cx="2085975" cy="1000125"/>
          </a:xfrm>
          <a:prstGeom prst="foldedCorner">
            <a:avLst/>
          </a:prstGeom>
          <a:solidFill>
            <a:schemeClr val="accent2">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Automation transformation</a:t>
            </a:r>
            <a:endParaRPr lang="en-US" dirty="0">
              <a:solidFill>
                <a:schemeClr val="tx1"/>
              </a:solidFill>
              <a:latin typeface="Georgia" charset="0"/>
              <a:ea typeface="Georgia" charset="0"/>
              <a:cs typeface="Georgia" charset="0"/>
            </a:endParaRPr>
          </a:p>
        </p:txBody>
      </p:sp>
      <p:sp>
        <p:nvSpPr>
          <p:cNvPr id="25" name="Folded Corner 24"/>
          <p:cNvSpPr/>
          <p:nvPr/>
        </p:nvSpPr>
        <p:spPr>
          <a:xfrm>
            <a:off x="5971100" y="3795337"/>
            <a:ext cx="2085975" cy="1000125"/>
          </a:xfrm>
          <a:prstGeom prst="foldedCorner">
            <a:avLst/>
          </a:prstGeom>
          <a:solidFill>
            <a:schemeClr val="accent2">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Transparency/</a:t>
            </a:r>
          </a:p>
          <a:p>
            <a:pPr algn="ctr"/>
            <a:r>
              <a:rPr lang="en-US" dirty="0" smtClean="0">
                <a:solidFill>
                  <a:schemeClr val="tx1"/>
                </a:solidFill>
                <a:latin typeface="Georgia" charset="0"/>
                <a:ea typeface="Georgia" charset="0"/>
                <a:cs typeface="Georgia" charset="0"/>
              </a:rPr>
              <a:t>reporting on auto status</a:t>
            </a:r>
            <a:endParaRPr lang="en-US" dirty="0">
              <a:solidFill>
                <a:schemeClr val="tx1"/>
              </a:solidFill>
              <a:latin typeface="Georgia" charset="0"/>
              <a:ea typeface="Georgia" charset="0"/>
              <a:cs typeface="Georgia" charset="0"/>
            </a:endParaRPr>
          </a:p>
        </p:txBody>
      </p:sp>
      <p:sp>
        <p:nvSpPr>
          <p:cNvPr id="26" name="Folded Corner 25"/>
          <p:cNvSpPr/>
          <p:nvPr/>
        </p:nvSpPr>
        <p:spPr>
          <a:xfrm>
            <a:off x="5955506" y="4916352"/>
            <a:ext cx="2085975" cy="1000125"/>
          </a:xfrm>
          <a:prstGeom prst="foldedCorner">
            <a:avLst/>
          </a:prstGeom>
          <a:solidFill>
            <a:schemeClr val="accent2">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Visibility on ROI</a:t>
            </a:r>
            <a:endParaRPr lang="en-US" dirty="0">
              <a:solidFill>
                <a:schemeClr val="tx1"/>
              </a:solidFill>
              <a:latin typeface="Georgia" charset="0"/>
              <a:ea typeface="Georgia" charset="0"/>
              <a:cs typeface="Georgia" charset="0"/>
            </a:endParaRPr>
          </a:p>
        </p:txBody>
      </p:sp>
      <p:sp>
        <p:nvSpPr>
          <p:cNvPr id="27" name="Folded Corner 26"/>
          <p:cNvSpPr/>
          <p:nvPr/>
        </p:nvSpPr>
        <p:spPr>
          <a:xfrm>
            <a:off x="8617745" y="2626880"/>
            <a:ext cx="2085975" cy="1000125"/>
          </a:xfrm>
          <a:prstGeom prst="foldedCorner">
            <a:avLst/>
          </a:prstGeom>
          <a:solidFill>
            <a:schemeClr val="accent6">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Heavy automation presence</a:t>
            </a:r>
            <a:endParaRPr lang="en-US" dirty="0">
              <a:solidFill>
                <a:schemeClr val="tx1"/>
              </a:solidFill>
              <a:latin typeface="Georgia" charset="0"/>
              <a:ea typeface="Georgia" charset="0"/>
              <a:cs typeface="Georgia" charset="0"/>
            </a:endParaRPr>
          </a:p>
        </p:txBody>
      </p:sp>
      <p:sp>
        <p:nvSpPr>
          <p:cNvPr id="28" name="Folded Corner 27"/>
          <p:cNvSpPr/>
          <p:nvPr/>
        </p:nvSpPr>
        <p:spPr>
          <a:xfrm>
            <a:off x="8617744" y="3795336"/>
            <a:ext cx="2085975" cy="1000125"/>
          </a:xfrm>
          <a:prstGeom prst="foldedCorner">
            <a:avLst/>
          </a:prstGeom>
          <a:solidFill>
            <a:schemeClr val="accent6">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Minimal manual testing (exploratory)</a:t>
            </a:r>
            <a:endParaRPr lang="en-US" dirty="0">
              <a:solidFill>
                <a:schemeClr val="tx1"/>
              </a:solidFill>
              <a:latin typeface="Georgia" charset="0"/>
              <a:ea typeface="Georgia" charset="0"/>
              <a:cs typeface="Georgia" charset="0"/>
            </a:endParaRPr>
          </a:p>
        </p:txBody>
      </p:sp>
      <p:sp>
        <p:nvSpPr>
          <p:cNvPr id="29" name="Folded Corner 28"/>
          <p:cNvSpPr/>
          <p:nvPr/>
        </p:nvSpPr>
        <p:spPr>
          <a:xfrm>
            <a:off x="8617743" y="4939896"/>
            <a:ext cx="2085975" cy="1000125"/>
          </a:xfrm>
          <a:prstGeom prst="foldedCorner">
            <a:avLst/>
          </a:prstGeom>
          <a:solidFill>
            <a:schemeClr val="accent6">
              <a:lumMod val="20000"/>
              <a:lumOff val="80000"/>
            </a:schemeClr>
          </a:solidFill>
          <a:effectLst>
            <a:outerShdw blurRad="50800" dist="50800" dir="5400000" algn="ctr" rotWithShape="0">
              <a:srgbClr val="F4F5D5"/>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DevOps enabler</a:t>
            </a:r>
            <a:endParaRPr lang="en-US" dirty="0">
              <a:solidFill>
                <a:schemeClr val="tx1"/>
              </a:solidFill>
              <a:latin typeface="Georgia" charset="0"/>
              <a:ea typeface="Georgia" charset="0"/>
              <a:cs typeface="Georgia" charset="0"/>
            </a:endParaRPr>
          </a:p>
        </p:txBody>
      </p:sp>
    </p:spTree>
    <p:extLst>
      <p:ext uri="{BB962C8B-B14F-4D97-AF65-F5344CB8AC3E}">
        <p14:creationId xmlns:p14="http://schemas.microsoft.com/office/powerpoint/2010/main" val="90864397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sp>
        <p:nvSpPr>
          <p:cNvPr id="63" name="Shape 63"/>
          <p:cNvSpPr txBox="1">
            <a:spLocks noGrp="1"/>
          </p:cNvSpPr>
          <p:nvPr>
            <p:ph type="ctrTitle"/>
          </p:nvPr>
        </p:nvSpPr>
        <p:spPr>
          <a:xfrm>
            <a:off x="290700" y="195800"/>
            <a:ext cx="11360800" cy="939600"/>
          </a:xfrm>
          <a:prstGeom prst="rect">
            <a:avLst/>
          </a:prstGeom>
        </p:spPr>
        <p:txBody>
          <a:bodyPr spcFirstLastPara="1" vert="horz" wrap="square" lIns="121900" tIns="121900" rIns="121900" bIns="121900" rtlCol="0" anchor="b" anchorCtr="0">
            <a:noAutofit/>
          </a:bodyPr>
          <a:lstStyle/>
          <a:p>
            <a:pPr algn="l">
              <a:spcBef>
                <a:spcPts val="0"/>
              </a:spcBef>
            </a:pPr>
            <a:r>
              <a:rPr lang="en-GB" sz="5600" dirty="0" smtClean="0">
                <a:solidFill>
                  <a:srgbClr val="121212"/>
                </a:solidFill>
                <a:latin typeface="Georgia"/>
                <a:ea typeface="Georgia"/>
                <a:cs typeface="Georgia"/>
                <a:sym typeface="Georgia"/>
              </a:rPr>
              <a:t>Describe what we do in one word?</a:t>
            </a:r>
            <a:endParaRPr sz="5600" dirty="0">
              <a:solidFill>
                <a:srgbClr val="121212"/>
              </a:solidFill>
              <a:latin typeface="Georgia"/>
              <a:ea typeface="Georgia"/>
              <a:cs typeface="Georgia"/>
              <a:sym typeface="Georgia"/>
            </a:endParaRPr>
          </a:p>
        </p:txBody>
      </p:sp>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29039" y="1531624"/>
            <a:ext cx="5481636" cy="4176484"/>
          </a:xfrm>
          <a:prstGeom prst="rect">
            <a:avLst/>
          </a:prstGeom>
        </p:spPr>
      </p:pic>
    </p:spTree>
    <p:extLst>
      <p:ext uri="{BB962C8B-B14F-4D97-AF65-F5344CB8AC3E}">
        <p14:creationId xmlns:p14="http://schemas.microsoft.com/office/powerpoint/2010/main" val="25978989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sp>
        <p:nvSpPr>
          <p:cNvPr id="7" name="Cloud 6"/>
          <p:cNvSpPr/>
          <p:nvPr/>
        </p:nvSpPr>
        <p:spPr>
          <a:xfrm>
            <a:off x="560786" y="2099072"/>
            <a:ext cx="2645905" cy="1200150"/>
          </a:xfrm>
          <a:prstGeom prst="cloud">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Curious</a:t>
            </a:r>
            <a:endParaRPr lang="en-US" dirty="0">
              <a:solidFill>
                <a:schemeClr val="tx1"/>
              </a:solidFill>
              <a:latin typeface="Georgia" charset="0"/>
              <a:ea typeface="Georgia" charset="0"/>
              <a:cs typeface="Georgia" charset="0"/>
            </a:endParaRPr>
          </a:p>
        </p:txBody>
      </p:sp>
      <p:sp>
        <p:nvSpPr>
          <p:cNvPr id="9" name="Cloud 8"/>
          <p:cNvSpPr/>
          <p:nvPr/>
        </p:nvSpPr>
        <p:spPr>
          <a:xfrm>
            <a:off x="2975374" y="465830"/>
            <a:ext cx="2982514" cy="1200150"/>
          </a:xfrm>
          <a:prstGeom prst="clou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mtClean="0">
                <a:solidFill>
                  <a:schemeClr val="tx1"/>
                </a:solidFill>
                <a:latin typeface="Georgia" charset="0"/>
                <a:ea typeface="Georgia" charset="0"/>
                <a:cs typeface="Georgia" charset="0"/>
              </a:rPr>
              <a:t>Pachydermatous</a:t>
            </a:r>
            <a:endParaRPr lang="en-US">
              <a:solidFill>
                <a:schemeClr val="tx1"/>
              </a:solidFill>
              <a:latin typeface="Georgia" charset="0"/>
              <a:ea typeface="Georgia" charset="0"/>
              <a:cs typeface="Georgia" charset="0"/>
            </a:endParaRPr>
          </a:p>
        </p:txBody>
      </p:sp>
      <p:sp>
        <p:nvSpPr>
          <p:cNvPr id="10" name="Cloud 9"/>
          <p:cNvSpPr/>
          <p:nvPr/>
        </p:nvSpPr>
        <p:spPr>
          <a:xfrm>
            <a:off x="3984428" y="2442566"/>
            <a:ext cx="2645905" cy="1200150"/>
          </a:xfrm>
          <a:prstGeom prst="cloud">
            <a:avLst/>
          </a:prstGeom>
          <a:solidFill>
            <a:srgbClr val="D6D4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Creative</a:t>
            </a:r>
            <a:endParaRPr lang="en-US" dirty="0">
              <a:solidFill>
                <a:schemeClr val="tx1"/>
              </a:solidFill>
              <a:latin typeface="Georgia" charset="0"/>
              <a:ea typeface="Georgia" charset="0"/>
              <a:cs typeface="Georgia" charset="0"/>
            </a:endParaRPr>
          </a:p>
        </p:txBody>
      </p:sp>
      <p:sp>
        <p:nvSpPr>
          <p:cNvPr id="11" name="Cloud 10"/>
          <p:cNvSpPr/>
          <p:nvPr/>
        </p:nvSpPr>
        <p:spPr>
          <a:xfrm>
            <a:off x="6723163" y="1445421"/>
            <a:ext cx="2645905" cy="1200150"/>
          </a:xfrm>
          <a:prstGeom prst="cloud">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Ferreting</a:t>
            </a:r>
            <a:endParaRPr lang="en-US" dirty="0">
              <a:solidFill>
                <a:schemeClr val="tx1"/>
              </a:solidFill>
              <a:latin typeface="Georgia" charset="0"/>
              <a:ea typeface="Georgia" charset="0"/>
              <a:cs typeface="Georgia" charset="0"/>
            </a:endParaRPr>
          </a:p>
        </p:txBody>
      </p:sp>
      <p:sp>
        <p:nvSpPr>
          <p:cNvPr id="12" name="Cloud 11"/>
          <p:cNvSpPr/>
          <p:nvPr/>
        </p:nvSpPr>
        <p:spPr>
          <a:xfrm>
            <a:off x="9290449" y="250036"/>
            <a:ext cx="2645905" cy="1200150"/>
          </a:xfrm>
          <a:prstGeom prst="cloud">
            <a:avLst/>
          </a:prstGeom>
          <a:solidFill>
            <a:srgbClr val="D6D4F4"/>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Inquisitive</a:t>
            </a:r>
            <a:endParaRPr lang="en-US" dirty="0">
              <a:solidFill>
                <a:schemeClr val="tx1"/>
              </a:solidFill>
              <a:latin typeface="Georgia" charset="0"/>
              <a:ea typeface="Georgia" charset="0"/>
              <a:cs typeface="Georgia" charset="0"/>
            </a:endParaRPr>
          </a:p>
        </p:txBody>
      </p:sp>
      <p:sp>
        <p:nvSpPr>
          <p:cNvPr id="13" name="Cloud 12"/>
          <p:cNvSpPr/>
          <p:nvPr/>
        </p:nvSpPr>
        <p:spPr>
          <a:xfrm>
            <a:off x="9461898" y="2699147"/>
            <a:ext cx="2645905" cy="1200150"/>
          </a:xfrm>
          <a:prstGeom prst="cloud">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Skeptical</a:t>
            </a:r>
            <a:endParaRPr lang="en-US" dirty="0">
              <a:solidFill>
                <a:schemeClr val="tx1"/>
              </a:solidFill>
              <a:latin typeface="Georgia" charset="0"/>
              <a:ea typeface="Georgia" charset="0"/>
              <a:cs typeface="Georgia" charset="0"/>
            </a:endParaRPr>
          </a:p>
        </p:txBody>
      </p:sp>
      <p:sp>
        <p:nvSpPr>
          <p:cNvPr id="14" name="Cloud 13"/>
          <p:cNvSpPr/>
          <p:nvPr/>
        </p:nvSpPr>
        <p:spPr>
          <a:xfrm>
            <a:off x="6200776" y="3395663"/>
            <a:ext cx="2645905" cy="120015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Analytical</a:t>
            </a:r>
            <a:endParaRPr lang="en-US" dirty="0">
              <a:solidFill>
                <a:schemeClr val="tx1"/>
              </a:solidFill>
              <a:latin typeface="Georgia" charset="0"/>
              <a:ea typeface="Georgia" charset="0"/>
              <a:cs typeface="Georgia" charset="0"/>
            </a:endParaRPr>
          </a:p>
        </p:txBody>
      </p:sp>
      <p:sp>
        <p:nvSpPr>
          <p:cNvPr id="15" name="Cloud 14"/>
          <p:cNvSpPr/>
          <p:nvPr/>
        </p:nvSpPr>
        <p:spPr>
          <a:xfrm>
            <a:off x="8254604" y="4948835"/>
            <a:ext cx="2645905" cy="1200150"/>
          </a:xfrm>
          <a:prstGeom prst="clou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Technical</a:t>
            </a:r>
            <a:endParaRPr lang="en-US" dirty="0">
              <a:solidFill>
                <a:schemeClr val="tx1"/>
              </a:solidFill>
              <a:latin typeface="Georgia" charset="0"/>
              <a:ea typeface="Georgia" charset="0"/>
              <a:cs typeface="Georgia" charset="0"/>
            </a:endParaRPr>
          </a:p>
        </p:txBody>
      </p:sp>
      <p:sp>
        <p:nvSpPr>
          <p:cNvPr id="16" name="Cloud 15"/>
          <p:cNvSpPr/>
          <p:nvPr/>
        </p:nvSpPr>
        <p:spPr>
          <a:xfrm>
            <a:off x="1732360" y="3684987"/>
            <a:ext cx="2645905" cy="1200150"/>
          </a:xfrm>
          <a:prstGeom prst="cloud">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Detective</a:t>
            </a:r>
            <a:endParaRPr lang="en-US" dirty="0">
              <a:solidFill>
                <a:schemeClr val="tx1"/>
              </a:solidFill>
              <a:latin typeface="Georgia" charset="0"/>
              <a:ea typeface="Georgia" charset="0"/>
              <a:cs typeface="Georgia" charset="0"/>
            </a:endParaRPr>
          </a:p>
        </p:txBody>
      </p:sp>
      <p:sp>
        <p:nvSpPr>
          <p:cNvPr id="17" name="Cloud 16"/>
          <p:cNvSpPr/>
          <p:nvPr/>
        </p:nvSpPr>
        <p:spPr>
          <a:xfrm>
            <a:off x="4489847" y="4948835"/>
            <a:ext cx="2645905" cy="1200150"/>
          </a:xfrm>
          <a:prstGeom prst="cloud">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Bug-hunter</a:t>
            </a:r>
            <a:endParaRPr lang="en-US" dirty="0">
              <a:solidFill>
                <a:schemeClr val="tx1"/>
              </a:solidFill>
              <a:latin typeface="Georgia" charset="0"/>
              <a:ea typeface="Georgia" charset="0"/>
              <a:cs typeface="Georgia" charset="0"/>
            </a:endParaRPr>
          </a:p>
        </p:txBody>
      </p:sp>
      <p:sp>
        <p:nvSpPr>
          <p:cNvPr id="18" name="Cloud 17"/>
          <p:cNvSpPr/>
          <p:nvPr/>
        </p:nvSpPr>
        <p:spPr>
          <a:xfrm>
            <a:off x="525067" y="5219699"/>
            <a:ext cx="2645905" cy="1200150"/>
          </a:xfrm>
          <a:prstGeom prst="cloud">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smtClean="0">
                <a:solidFill>
                  <a:schemeClr val="tx1"/>
                </a:solidFill>
                <a:latin typeface="Georgia" charset="0"/>
                <a:ea typeface="Georgia" charset="0"/>
                <a:cs typeface="Georgia" charset="0"/>
              </a:rPr>
              <a:t>Persuasive</a:t>
            </a:r>
            <a:endParaRPr lang="en-US" dirty="0">
              <a:solidFill>
                <a:schemeClr val="tx1"/>
              </a:solidFill>
              <a:latin typeface="Georgia" charset="0"/>
              <a:ea typeface="Georgia" charset="0"/>
              <a:cs typeface="Georgia" charset="0"/>
            </a:endParaRPr>
          </a:p>
        </p:txBody>
      </p:sp>
    </p:spTree>
    <p:extLst>
      <p:ext uri="{BB962C8B-B14F-4D97-AF65-F5344CB8AC3E}">
        <p14:creationId xmlns:p14="http://schemas.microsoft.com/office/powerpoint/2010/main" val="103338986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pic>
        <p:nvPicPr>
          <p:cNvPr id="62" name="Shape 62"/>
          <p:cNvPicPr preferRelativeResize="0"/>
          <p:nvPr/>
        </p:nvPicPr>
        <p:blipFill>
          <a:blip r:embed="rId3">
            <a:alphaModFix/>
          </a:blip>
          <a:stretch>
            <a:fillRect/>
          </a:stretch>
        </p:blipFill>
        <p:spPr>
          <a:xfrm>
            <a:off x="203200" y="6104333"/>
            <a:ext cx="203200" cy="203200"/>
          </a:xfrm>
          <a:prstGeom prst="rect">
            <a:avLst/>
          </a:prstGeom>
          <a:noFill/>
          <a:ln>
            <a:noFill/>
          </a:ln>
        </p:spPr>
      </p:pic>
      <p:cxnSp>
        <p:nvCxnSpPr>
          <p:cNvPr id="64" name="Shape 64"/>
          <p:cNvCxnSpPr/>
          <p:nvPr/>
        </p:nvCxnSpPr>
        <p:spPr>
          <a:xfrm>
            <a:off x="517133" y="54233"/>
            <a:ext cx="1529200" cy="0"/>
          </a:xfrm>
          <a:prstGeom prst="straightConnector1">
            <a:avLst/>
          </a:prstGeom>
          <a:noFill/>
          <a:ln w="114300" cap="flat" cmpd="sng">
            <a:solidFill>
              <a:srgbClr val="E3120B"/>
            </a:solidFill>
            <a:prstDash val="solid"/>
            <a:round/>
            <a:headEnd type="none" w="med" len="med"/>
            <a:tailEnd type="none" w="med" len="med"/>
          </a:ln>
        </p:spPr>
      </p:cxnSp>
      <p:pic>
        <p:nvPicPr>
          <p:cNvPr id="19"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85913" y="257292"/>
            <a:ext cx="8543925" cy="6443545"/>
          </a:xfrm>
          <a:prstGeom prst="rect">
            <a:avLst/>
          </a:prstGeom>
        </p:spPr>
      </p:pic>
    </p:spTree>
    <p:extLst>
      <p:ext uri="{BB962C8B-B14F-4D97-AF65-F5344CB8AC3E}">
        <p14:creationId xmlns:p14="http://schemas.microsoft.com/office/powerpoint/2010/main" val="149661709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430</TotalTime>
  <Words>1933</Words>
  <Application>Microsoft Macintosh PowerPoint</Application>
  <PresentationFormat>Widescreen</PresentationFormat>
  <Paragraphs>149</Paragraphs>
  <Slides>14</Slides>
  <Notes>14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Georgia</vt:lpstr>
      <vt:lpstr>Gill Sans Ultra Bold</vt:lpstr>
      <vt:lpstr>Mangal</vt:lpstr>
      <vt:lpstr>Office Theme</vt:lpstr>
      <vt:lpstr>PowerPoint Presentation</vt:lpstr>
      <vt:lpstr>Question?</vt:lpstr>
      <vt:lpstr>Overview:</vt:lpstr>
      <vt:lpstr>My pilgrimage</vt:lpstr>
      <vt:lpstr>PowerPoint Presentation</vt:lpstr>
      <vt:lpstr>Testing changes</vt:lpstr>
      <vt:lpstr>Describe what we do in one word?</vt:lpstr>
      <vt:lpstr>PowerPoint Presentation</vt:lpstr>
      <vt:lpstr>PowerPoint Presentation</vt:lpstr>
      <vt:lpstr>10 tips for those in the QA industry:</vt:lpstr>
      <vt:lpstr>PowerPoint Presentation</vt:lpstr>
      <vt:lpstr>AI</vt:lpstr>
      <vt:lpstr>PowerPoint Presentation</vt:lpstr>
      <vt:lpstr>Question?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My TESTING</dc:title>
  <dc:creator>Microsoft Office User</dc:creator>
  <cp:lastModifiedBy>Microsoft Office User</cp:lastModifiedBy>
  <cp:revision>39</cp:revision>
  <cp:lastPrinted>2018-06-20T07:00:19Z</cp:lastPrinted>
  <dcterms:created xsi:type="dcterms:W3CDTF">2018-06-10T13:06:42Z</dcterms:created>
  <dcterms:modified xsi:type="dcterms:W3CDTF">2018-06-20T07:00:22Z</dcterms:modified>
</cp:coreProperties>
</file>

<file path=docProps/thumbnail.jpeg>
</file>